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26" r:id="rId2"/>
    <p:sldId id="327" r:id="rId3"/>
    <p:sldId id="330" r:id="rId4"/>
    <p:sldId id="344" r:id="rId5"/>
    <p:sldId id="343" r:id="rId6"/>
    <p:sldId id="341" r:id="rId7"/>
    <p:sldId id="342" r:id="rId8"/>
    <p:sldId id="350" r:id="rId9"/>
    <p:sldId id="351" r:id="rId10"/>
    <p:sldId id="304" r:id="rId11"/>
    <p:sldId id="317" r:id="rId12"/>
    <p:sldId id="345" r:id="rId13"/>
    <p:sldId id="346" r:id="rId14"/>
    <p:sldId id="347" r:id="rId15"/>
    <p:sldId id="348"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4D7"/>
    <a:srgbClr val="323232"/>
    <a:srgbClr val="252525"/>
    <a:srgbClr val="E4D9D4"/>
    <a:srgbClr val="E1E3E2"/>
    <a:srgbClr val="A5BEC4"/>
    <a:srgbClr val="A5C4CD"/>
    <a:srgbClr val="FEF2EB"/>
    <a:srgbClr val="242424"/>
    <a:srgbClr val="B9E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p:restoredTop sz="94609"/>
  </p:normalViewPr>
  <p:slideViewPr>
    <p:cSldViewPr snapToGrid="0">
      <p:cViewPr varScale="1">
        <p:scale>
          <a:sx n="93" d="100"/>
          <a:sy n="93" d="100"/>
        </p:scale>
        <p:origin x="5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1.81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1595 1,'-9'17,"-1"0,-1-1,-1 0,0-1,-1-1,-1 1,-24 19,-119 76,143-101,-422 236,-20-29,378-181,18-8,18-9,0 1,1 2,1 2,-52 41,81-54,4-1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09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1435 0,'-35'30,"-1"-1,-1-2,-2-2,-67 33,70-38,-294 148,-63 36,297-147,-176 135,242-167,5-6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2575 1,'-47'25,"-78"55,22-11,-1309 704,1285-712,-254 132,302-148,3 4,-118 97,164-119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2724 300,'-47'25,"-78"55,22-11,-1309 704,1285-712,-254 132,302-148,3 4,-118 97,164-119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1.81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1595 1,'-9'17,"-1"0,-1-1,-1 0,0-1,-1-1,-1 1,-24 19,-119 76,143-101,-422 236,-20-29,378-181,18-8,18-9,0 1,1 2,1 2,-52 41,81-54,4-1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0.99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1420 0,'-32'19,"-61"46,27-16,-601 368,185-123,439-266,6-5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90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1506 0,'-7'10,"0"-1,-1 0,0-1,0 1,-1-2,0 1,0-1,-1 0,-14 7,9-5,-107 61,-4-5,-181 66,-10 4,239-97,-142 94,174-98,3 1,-63 67,90-83,6-3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09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1435 0,'-35'30,"-1"-1,-1-2,-2-2,-67 33,70-38,-294 148,-63 36,297-147,-176 135,242-167,5-6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2575 1,'-47'25,"-78"55,22-11,-1309 704,1285-712,-254 132,302-148,3 4,-118 97,164-119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2724 300,'-47'25,"-78"55,22-11,-1309 704,1285-712,-254 132,302-148,3 4,-118 97,164-119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1.81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6630 302,'-37'29,"-3"0,-5-1,-4-1,1-1,-5-2,-4 2,-98 32,-482 131,580-173,-1714 405,-82-50,1536-311,73-14,74-15,-1 2,5 3,3 3,-211 71,330-92,15-3</inkml:trace>
  <inkml:trace contextRef="#ctx0" brushRef="#br0" timeOffset="-813">5919 300,'-130'33,"-248"78,110-26,-2442 631,752-211,1784-457,23-8</inkml:trace>
  <inkml:trace contextRef="#ctx0" brushRef="#br0" timeOffset="-1906">6268 300,'-28'17,"-1"-1,-3-1,-1-1,1 1,-5-3,1 2,-1-2,-3 0,-58 12,37-8,-434 104,-17-8,-735 113,-41 7,971-167,-577 162,707-169,13 2,-257 116,366-144,24-4</inkml:trace>
  <inkml:trace contextRef="#ctx0" brushRef="#br0" timeOffset="-2716">5980 300,'-142'52,"-5"-3,-3-2,-8-4,-273 56,285-64,-1195 253,-255 63,1206-253,-715 232,983-287,20-11</inkml:trace>
  <inkml:trace contextRef="#ctx0" brushRef="#br0" timeOffset="-4256">10611 302,'-191'43,"-317"94,90-18,-5318 1209,5220-1223,-1032 226,1227-253,12 6,-479 167,666-205</inkml:trace>
  <inkml:trace contextRef="#ctx0" brushRef="#br0" timeOffset="-4256">11216 815,'-190'43,"-318"95,89-20,-5317 1211,5220-1224,-1032 226,1227-254,13 8,-481 166,668-205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0.99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1420 0,'-32'19,"-61"46,27-16,-601 368,185-123,439-266,6-5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90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1506 0,'-7'10,"0"-1,-1 0,0-1,0 1,-1-2,0 1,0-1,-1 0,-14 7,9-5,-107 61,-4-5,-181 66,-10 4,239-97,-142 94,174-98,3 1,-63 67,90-83,6-3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09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1435 0,'-35'30,"-1"-1,-1-2,-2-2,-67 33,70-38,-294 148,-63 36,297-147,-176 135,242-167,5-6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2575 1,'-47'25,"-78"55,22-11,-1309 704,1285-712,-254 132,302-148,3 4,-118 97,164-119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7.5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2724 300,'-47'25,"-78"55,22-11,-1309 704,1285-712,-254 132,302-148,3 4,-118 97,164-119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1.81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1595 1,'-9'17,"-1"0,-1-1,-1 0,0-1,-1-1,-1 1,-24 19,-119 76,143-101,-422 236,-20-29,378-181,18-8,18-9,0 1,1 2,1 2,-52 41,81-54,4-1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30.99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1420 0,'-32'19,"-61"46,27-16,-601 368,185-123,439-266,6-5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01T15:49:29.90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1506 0,'-7'10,"0"-1,-1 0,0-1,0 1,-1-2,0 1,0-1,-1 0,-14 7,9-5,-107 61,-4-5,-181 66,-10 4,239-97,-142 94,174-98,3 1,-63 67,90-83,6-3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FEAEE-0D1D-F24D-8475-57D86BC94182}" type="datetimeFigureOut">
              <a:rPr kumimoji="1" lang="zh-TW" altLang="en-US" smtClean="0"/>
              <a:t>2025/6/6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D07B6-20E4-E947-9A9A-355C925FA973}" type="slidenum">
              <a:rPr kumimoji="1" lang="zh-TW" altLang="en-US" smtClean="0"/>
              <a:t>‹#›</a:t>
            </a:fld>
            <a:endParaRPr kumimoji="1" lang="zh-TW" altLang="en-US"/>
          </a:p>
        </p:txBody>
      </p:sp>
    </p:spTree>
    <p:extLst>
      <p:ext uri="{BB962C8B-B14F-4D97-AF65-F5344CB8AC3E}">
        <p14:creationId xmlns:p14="http://schemas.microsoft.com/office/powerpoint/2010/main" val="124285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34D07B6-20E4-E947-9A9A-355C925FA973}" type="slidenum">
              <a:rPr kumimoji="1" lang="zh-TW" altLang="en-US" smtClean="0"/>
              <a:t>2</a:t>
            </a:fld>
            <a:endParaRPr kumimoji="1" lang="zh-TW" altLang="en-US"/>
          </a:p>
        </p:txBody>
      </p:sp>
    </p:spTree>
    <p:extLst>
      <p:ext uri="{BB962C8B-B14F-4D97-AF65-F5344CB8AC3E}">
        <p14:creationId xmlns:p14="http://schemas.microsoft.com/office/powerpoint/2010/main" val="23503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D34D07B6-20E4-E947-9A9A-355C925FA973}" type="slidenum">
              <a:rPr kumimoji="1" lang="zh-TW" altLang="en-US" smtClean="0"/>
              <a:t>6</a:t>
            </a:fld>
            <a:endParaRPr kumimoji="1" lang="zh-TW" altLang="en-US"/>
          </a:p>
        </p:txBody>
      </p:sp>
    </p:spTree>
    <p:extLst>
      <p:ext uri="{BB962C8B-B14F-4D97-AF65-F5344CB8AC3E}">
        <p14:creationId xmlns:p14="http://schemas.microsoft.com/office/powerpoint/2010/main" val="223338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AF9E20-FDDB-C70C-0A59-EF888BE4DC98}"/>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4B6EAE1-A332-AE78-06C0-678562B75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9DF8B933-7A4D-AE07-455B-D5C26A966A34}"/>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1D74316D-17D4-C786-37BE-411F82368EC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3EFB675-98EE-6FE3-29F0-D800F3D52D76}"/>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49320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E1D539-FC23-F536-675E-39476815BB3E}"/>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EF920C91-0EAC-8D13-F3EC-8B7C6C45713D}"/>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23FAF65-DEDC-CB4B-7192-6F6D2199051D}"/>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F58C7EB6-EB7F-04FA-2DE8-75B1E8AEAB4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2E3CED4-632C-F148-8D5D-ED0AC7BB07B0}"/>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2469892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EF2D0C5-D8E4-F376-7724-9F7CD361501C}"/>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DB11CAB-5D34-44B0-634D-DE253473B624}"/>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D1DDAA5-B6BF-D5CD-DF63-66EF6F00F096}"/>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07ADEED3-640D-0FAD-839D-D8DAD9FC2B5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235C5B7-0ED6-B9FA-D0ED-347C33FD86A4}"/>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427426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596F85-ABA6-6363-2473-854E218AE85B}"/>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850C861-45E7-0A1E-8C37-400056CCAB38}"/>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0AF739EF-ED5B-B4B0-4205-9051A88F8274}"/>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E882A0F6-A770-DBCC-3EE3-A7516903916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4EC5451-A828-CAB4-C27D-8CE683DFD4A0}"/>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383341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542051-6E7C-5C22-C610-32DCC97BFCB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6D345C7-9F7D-E6AB-E4F5-E01943DD58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0EF7021-C901-859E-128D-EB51C50B73AB}"/>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A8690333-58EB-1B46-2BB8-E8FD2E51974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F115779-989B-3EA8-BBCD-5AA8AFCB9045}"/>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335599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284414-662E-FA52-3A1C-5EE1B6B1AE3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4899399-BBF1-7CE1-35F3-E11E936693B4}"/>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7EF8618-1159-E1B6-6A43-E7DFE7215307}"/>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BF176AA3-C0E0-3706-EDE9-4CC7F656B915}"/>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6" name="頁尾版面配置區 5">
            <a:extLst>
              <a:ext uri="{FF2B5EF4-FFF2-40B4-BE49-F238E27FC236}">
                <a16:creationId xmlns:a16="http://schemas.microsoft.com/office/drawing/2014/main" id="{016BA75F-3B6E-B0D2-AE40-C636D78D4F92}"/>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64F5DEB-F0A9-9C6C-D892-11DB33FA9DAC}"/>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4100900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6D61FC-9E14-6C56-4607-CF44B65A3274}"/>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A194E5-8739-9AD2-9690-56740175C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049265C6-37E8-F0D6-2CDE-26DAAA68F868}"/>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573F3BC8-86C6-37A2-DBC6-058986051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2BDD4569-5D94-2958-7D57-CA3D9766B54A}"/>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86EF9F77-E173-934E-0DA6-8681DC690DBE}"/>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8" name="頁尾版面配置區 7">
            <a:extLst>
              <a:ext uri="{FF2B5EF4-FFF2-40B4-BE49-F238E27FC236}">
                <a16:creationId xmlns:a16="http://schemas.microsoft.com/office/drawing/2014/main" id="{72737594-510D-8C44-2ED8-569B30E29436}"/>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BE44ABD5-C02D-C5E4-64EF-0103032DA930}"/>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495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4F2CB0-40E6-BF75-FFD4-64EFFF028489}"/>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590616ED-E2DE-5CB6-CEA8-8FE3732AC06B}"/>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4" name="頁尾版面配置區 3">
            <a:extLst>
              <a:ext uri="{FF2B5EF4-FFF2-40B4-BE49-F238E27FC236}">
                <a16:creationId xmlns:a16="http://schemas.microsoft.com/office/drawing/2014/main" id="{9EBC97B6-9CBF-C576-4C01-8BB0A4C86D2E}"/>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8615A747-C52B-FF35-1074-6D314BCE2EF1}"/>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1428434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DD3D02D-1871-80CC-8961-D60C8A9B8C14}"/>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3" name="頁尾版面配置區 2">
            <a:extLst>
              <a:ext uri="{FF2B5EF4-FFF2-40B4-BE49-F238E27FC236}">
                <a16:creationId xmlns:a16="http://schemas.microsoft.com/office/drawing/2014/main" id="{4C6917D5-EE0A-EC4D-B071-82675D2B872F}"/>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74163A19-4EE3-BF91-4D26-B7FDCD9C8490}"/>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30679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E34A5-9714-25EC-3AB5-84D80EEE6DF6}"/>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A778717-F113-8945-78B8-0291B3FD63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BC73ECEC-7607-D343-8346-96183400D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0A880A7-906C-104B-AFD5-8F3C658CA8C8}"/>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6" name="頁尾版面配置區 5">
            <a:extLst>
              <a:ext uri="{FF2B5EF4-FFF2-40B4-BE49-F238E27FC236}">
                <a16:creationId xmlns:a16="http://schemas.microsoft.com/office/drawing/2014/main" id="{E4AC8031-4CDE-DC89-CF1F-814BA78CDFE2}"/>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074F99E-5DE6-4701-BC2E-30B682699B29}"/>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195051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B093A2-38F0-3828-205B-DE8EE1F67AC3}"/>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5088AE-8F76-6341-679B-3B80D48B2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86D464A0-CEFB-D322-E449-C87565E69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B3F72FC-66FA-BFFC-ED7B-5A9E081E34D6}"/>
              </a:ext>
            </a:extLst>
          </p:cNvPr>
          <p:cNvSpPr>
            <a:spLocks noGrp="1"/>
          </p:cNvSpPr>
          <p:nvPr>
            <p:ph type="dt" sz="half" idx="10"/>
          </p:nvPr>
        </p:nvSpPr>
        <p:spPr/>
        <p:txBody>
          <a:bodyPr/>
          <a:lstStyle/>
          <a:p>
            <a:fld id="{3A2B4D3F-8BA9-0949-8FB0-AD41B396F8BB}" type="datetimeFigureOut">
              <a:rPr kumimoji="1" lang="zh-TW" altLang="en-US" smtClean="0"/>
              <a:t>2025/6/6</a:t>
            </a:fld>
            <a:endParaRPr kumimoji="1" lang="zh-TW" altLang="en-US"/>
          </a:p>
        </p:txBody>
      </p:sp>
      <p:sp>
        <p:nvSpPr>
          <p:cNvPr id="6" name="頁尾版面配置區 5">
            <a:extLst>
              <a:ext uri="{FF2B5EF4-FFF2-40B4-BE49-F238E27FC236}">
                <a16:creationId xmlns:a16="http://schemas.microsoft.com/office/drawing/2014/main" id="{92E7C87E-5DA4-C5A3-0687-AF9B548736C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D041878-62CD-996B-5F8F-C0EAFA25E0CA}"/>
              </a:ext>
            </a:extLst>
          </p:cNvPr>
          <p:cNvSpPr>
            <a:spLocks noGrp="1"/>
          </p:cNvSpPr>
          <p:nvPr>
            <p:ph type="sldNum" sz="quarter" idx="12"/>
          </p:nvPr>
        </p:nvSpPr>
        <p:spPr/>
        <p:txBody>
          <a:body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233961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DC0F54F-09C3-099D-C517-15DCFFD209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16FFD48-0E21-4416-99EF-BDD90D3F4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024ECB2-B695-EB6A-8572-8AFA608CE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2B4D3F-8BA9-0949-8FB0-AD41B396F8BB}" type="datetimeFigureOut">
              <a:rPr kumimoji="1" lang="zh-TW" altLang="en-US" smtClean="0"/>
              <a:t>2025/6/6</a:t>
            </a:fld>
            <a:endParaRPr kumimoji="1" lang="zh-TW" altLang="en-US"/>
          </a:p>
        </p:txBody>
      </p:sp>
      <p:sp>
        <p:nvSpPr>
          <p:cNvPr id="5" name="頁尾版面配置區 4">
            <a:extLst>
              <a:ext uri="{FF2B5EF4-FFF2-40B4-BE49-F238E27FC236}">
                <a16:creationId xmlns:a16="http://schemas.microsoft.com/office/drawing/2014/main" id="{EF7724EC-4803-7136-8861-92595E43C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47E8313-60E0-EE35-9111-00B9C1761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D30F0D-5D23-E948-B75D-E545E98DB70F}" type="slidenum">
              <a:rPr kumimoji="1" lang="zh-TW" altLang="en-US" smtClean="0"/>
              <a:t>‹#›</a:t>
            </a:fld>
            <a:endParaRPr kumimoji="1" lang="zh-TW" altLang="en-US"/>
          </a:p>
        </p:txBody>
      </p:sp>
    </p:spTree>
    <p:extLst>
      <p:ext uri="{BB962C8B-B14F-4D97-AF65-F5344CB8AC3E}">
        <p14:creationId xmlns:p14="http://schemas.microsoft.com/office/powerpoint/2010/main" val="54139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18.xml"/><Relationship Id="rId2"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12.xml"/><Relationship Id="rId2"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E4D7"/>
        </a:solidFill>
        <a:effectLst/>
      </p:bgPr>
    </p:bg>
    <p:spTree>
      <p:nvGrpSpPr>
        <p:cNvPr id="1" name="">
          <a:extLst>
            <a:ext uri="{FF2B5EF4-FFF2-40B4-BE49-F238E27FC236}">
              <a16:creationId xmlns:a16="http://schemas.microsoft.com/office/drawing/2014/main" id="{72F91CB9-3868-6145-DA16-40DE1CC3835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816560B0-06F3-7EFC-B724-3AD9F0180936}"/>
              </a:ext>
            </a:extLst>
          </p:cNvPr>
          <p:cNvSpPr/>
          <p:nvPr/>
        </p:nvSpPr>
        <p:spPr>
          <a:xfrm>
            <a:off x="0" y="0"/>
            <a:ext cx="6096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descr="一張含有 符號, 設計, 標誌, 字型 的圖片&#10;&#10;AI 產生的內容可能不正確。">
            <a:extLst>
              <a:ext uri="{FF2B5EF4-FFF2-40B4-BE49-F238E27FC236}">
                <a16:creationId xmlns:a16="http://schemas.microsoft.com/office/drawing/2014/main" id="{439D2A5A-D8CC-E7FF-3C75-70DABE90F102}"/>
              </a:ext>
            </a:extLst>
          </p:cNvPr>
          <p:cNvPicPr>
            <a:picLocks noChangeAspect="1"/>
          </p:cNvPicPr>
          <p:nvPr/>
        </p:nvPicPr>
        <p:blipFill rotWithShape="1">
          <a:blip r:embed="rId2"/>
          <a:srcRect l="19936" t="9300" r="23676" b="6224"/>
          <a:stretch/>
        </p:blipFill>
        <p:spPr>
          <a:xfrm>
            <a:off x="1749059" y="1054960"/>
            <a:ext cx="2597881" cy="2597881"/>
          </a:xfrm>
          <a:prstGeom prst="rect">
            <a:avLst/>
          </a:prstGeom>
          <a:effectLst>
            <a:softEdge rad="12700"/>
          </a:effectLst>
        </p:spPr>
      </p:pic>
      <p:grpSp>
        <p:nvGrpSpPr>
          <p:cNvPr id="5" name="群組 4">
            <a:extLst>
              <a:ext uri="{FF2B5EF4-FFF2-40B4-BE49-F238E27FC236}">
                <a16:creationId xmlns:a16="http://schemas.microsoft.com/office/drawing/2014/main" id="{59383909-9CF4-7A18-DF4A-23C3E1D49FB6}"/>
              </a:ext>
            </a:extLst>
          </p:cNvPr>
          <p:cNvGrpSpPr/>
          <p:nvPr/>
        </p:nvGrpSpPr>
        <p:grpSpPr>
          <a:xfrm>
            <a:off x="1251649" y="3676749"/>
            <a:ext cx="3060439" cy="2062103"/>
            <a:chOff x="615822" y="2521057"/>
            <a:chExt cx="3060439" cy="2062103"/>
          </a:xfrm>
        </p:grpSpPr>
        <p:sp>
          <p:nvSpPr>
            <p:cNvPr id="9" name="文字方塊 8">
              <a:extLst>
                <a:ext uri="{FF2B5EF4-FFF2-40B4-BE49-F238E27FC236}">
                  <a16:creationId xmlns:a16="http://schemas.microsoft.com/office/drawing/2014/main" id="{302D00AC-2466-90E7-4839-F5DE46AD5064}"/>
                </a:ext>
              </a:extLst>
            </p:cNvPr>
            <p:cNvSpPr txBox="1"/>
            <p:nvPr/>
          </p:nvSpPr>
          <p:spPr>
            <a:xfrm>
              <a:off x="615822" y="2521057"/>
              <a:ext cx="2967133" cy="2062103"/>
            </a:xfrm>
            <a:prstGeom prst="rect">
              <a:avLst/>
            </a:prstGeom>
            <a:noFill/>
          </p:spPr>
          <p:txBody>
            <a:bodyPr wrap="square" rtlCol="0">
              <a:spAutoFit/>
            </a:bodyPr>
            <a:lstStyle/>
            <a:p>
              <a:pPr algn="r"/>
              <a:r>
                <a:rPr kumimoji="1" lang="en-US" altLang="zh-TW" sz="3200" b="1" dirty="0">
                  <a:solidFill>
                    <a:schemeClr val="bg1">
                      <a:alpha val="96000"/>
                    </a:schemeClr>
                  </a:solidFill>
                  <a:latin typeface="+mj-lt"/>
                  <a:cs typeface="Calibri" panose="020F0502020204030204" pitchFamily="34" charset="0"/>
                </a:rPr>
                <a:t>RAYZ</a:t>
              </a:r>
              <a:r>
                <a:rPr kumimoji="1" lang="zh-TW" altLang="en-US" sz="3200" b="1" dirty="0">
                  <a:solidFill>
                    <a:schemeClr val="bg1">
                      <a:alpha val="96000"/>
                    </a:schemeClr>
                  </a:solidFill>
                  <a:latin typeface="+mj-lt"/>
                  <a:cs typeface="Calibri" panose="020F0502020204030204" pitchFamily="34" charset="0"/>
                </a:rPr>
                <a:t> </a:t>
              </a:r>
              <a:r>
                <a:rPr kumimoji="1" lang="en-US" altLang="zh-TW" sz="3200" b="1" dirty="0">
                  <a:solidFill>
                    <a:schemeClr val="bg1">
                      <a:alpha val="96000"/>
                    </a:schemeClr>
                  </a:solidFill>
                  <a:latin typeface="+mj-lt"/>
                  <a:cs typeface="Calibri" panose="020F0502020204030204" pitchFamily="34" charset="0"/>
                </a:rPr>
                <a:t>MARKETING</a:t>
              </a:r>
              <a:r>
                <a:rPr kumimoji="1" lang="zh-TW" altLang="en-US" sz="3200" b="1" dirty="0">
                  <a:solidFill>
                    <a:schemeClr val="bg1">
                      <a:alpha val="96000"/>
                    </a:schemeClr>
                  </a:solidFill>
                  <a:latin typeface="+mj-lt"/>
                  <a:cs typeface="Calibri" panose="020F0502020204030204" pitchFamily="34" charset="0"/>
                </a:rPr>
                <a:t> </a:t>
              </a:r>
              <a:r>
                <a:rPr kumimoji="1" lang="en-US" altLang="zh-TW" sz="3200" b="1" dirty="0">
                  <a:solidFill>
                    <a:schemeClr val="bg1">
                      <a:alpha val="96000"/>
                    </a:schemeClr>
                  </a:solidFill>
                  <a:latin typeface="+mj-lt"/>
                  <a:cs typeface="Calibri" panose="020F0502020204030204" pitchFamily="34" charset="0"/>
                </a:rPr>
                <a:t>CONSULTANCY</a:t>
              </a:r>
              <a:r>
                <a:rPr kumimoji="1" lang="zh-TW" altLang="en-US" sz="3200" b="1" dirty="0">
                  <a:solidFill>
                    <a:schemeClr val="bg1">
                      <a:alpha val="96000"/>
                    </a:schemeClr>
                  </a:solidFill>
                  <a:latin typeface="+mj-lt"/>
                  <a:cs typeface="Calibri" panose="020F0502020204030204" pitchFamily="34" charset="0"/>
                </a:rPr>
                <a:t> </a:t>
              </a:r>
              <a:r>
                <a:rPr kumimoji="1" lang="en-US" altLang="zh-TW" sz="3200" b="1" dirty="0">
                  <a:solidFill>
                    <a:schemeClr val="bg1">
                      <a:alpha val="96000"/>
                    </a:schemeClr>
                  </a:solidFill>
                  <a:latin typeface="+mj-lt"/>
                  <a:cs typeface="Calibri" panose="020F0502020204030204" pitchFamily="34" charset="0"/>
                </a:rPr>
                <a:t>LTD.</a:t>
              </a:r>
            </a:p>
          </p:txBody>
        </p:sp>
        <p:cxnSp>
          <p:nvCxnSpPr>
            <p:cNvPr id="11" name="直線接點 10">
              <a:extLst>
                <a:ext uri="{FF2B5EF4-FFF2-40B4-BE49-F238E27FC236}">
                  <a16:creationId xmlns:a16="http://schemas.microsoft.com/office/drawing/2014/main" id="{22F8D53F-1DB6-68D8-F6E0-B1D267F9BDAC}"/>
                </a:ext>
              </a:extLst>
            </p:cNvPr>
            <p:cNvCxnSpPr>
              <a:cxnSpLocks/>
            </p:cNvCxnSpPr>
            <p:nvPr/>
          </p:nvCxnSpPr>
          <p:spPr>
            <a:xfrm>
              <a:off x="3676261" y="2661039"/>
              <a:ext cx="0" cy="1763485"/>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3" name="矩形 32">
            <a:extLst>
              <a:ext uri="{FF2B5EF4-FFF2-40B4-BE49-F238E27FC236}">
                <a16:creationId xmlns:a16="http://schemas.microsoft.com/office/drawing/2014/main" id="{700E1D93-98B3-AD3C-3007-6C5D1A4863F2}"/>
              </a:ext>
            </a:extLst>
          </p:cNvPr>
          <p:cNvSpPr/>
          <p:nvPr/>
        </p:nvSpPr>
        <p:spPr>
          <a:xfrm>
            <a:off x="6096000" y="0"/>
            <a:ext cx="6096000" cy="6858000"/>
          </a:xfrm>
          <a:prstGeom prst="rect">
            <a:avLst/>
          </a:prstGeom>
          <a:solidFill>
            <a:srgbClr val="FEF2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680BCF20-9B5C-08B7-AA45-A2812C5ADF71}"/>
              </a:ext>
            </a:extLst>
          </p:cNvPr>
          <p:cNvGrpSpPr/>
          <p:nvPr/>
        </p:nvGrpSpPr>
        <p:grpSpPr>
          <a:xfrm>
            <a:off x="6524813" y="991038"/>
            <a:ext cx="4442231" cy="1719212"/>
            <a:chOff x="6435791" y="1592582"/>
            <a:chExt cx="4442231" cy="1959571"/>
          </a:xfrm>
        </p:grpSpPr>
        <p:grpSp>
          <p:nvGrpSpPr>
            <p:cNvPr id="28" name="群組 27">
              <a:extLst>
                <a:ext uri="{FF2B5EF4-FFF2-40B4-BE49-F238E27FC236}">
                  <a16:creationId xmlns:a16="http://schemas.microsoft.com/office/drawing/2014/main" id="{6200D0CB-B3D4-877F-C1E4-664DB2D86A12}"/>
                </a:ext>
              </a:extLst>
            </p:cNvPr>
            <p:cNvGrpSpPr/>
            <p:nvPr/>
          </p:nvGrpSpPr>
          <p:grpSpPr>
            <a:xfrm>
              <a:off x="6435791" y="1592582"/>
              <a:ext cx="2866829" cy="1439947"/>
              <a:chOff x="6435791" y="578529"/>
              <a:chExt cx="2866829" cy="1439947"/>
            </a:xfrm>
          </p:grpSpPr>
          <p:sp>
            <p:nvSpPr>
              <p:cNvPr id="14" name="文字方塊 13">
                <a:extLst>
                  <a:ext uri="{FF2B5EF4-FFF2-40B4-BE49-F238E27FC236}">
                    <a16:creationId xmlns:a16="http://schemas.microsoft.com/office/drawing/2014/main" id="{B0EE8547-BCFB-131E-59ED-00A28DCF44F4}"/>
                  </a:ext>
                </a:extLst>
              </p:cNvPr>
              <p:cNvSpPr txBox="1"/>
              <p:nvPr/>
            </p:nvSpPr>
            <p:spPr>
              <a:xfrm>
                <a:off x="6435791" y="578529"/>
                <a:ext cx="2866829" cy="1309205"/>
              </a:xfrm>
              <a:prstGeom prst="rect">
                <a:avLst/>
              </a:prstGeom>
              <a:noFill/>
            </p:spPr>
            <p:txBody>
              <a:bodyPr wrap="square">
                <a:spAutoFit/>
              </a:bodyPr>
              <a:lstStyle/>
              <a:p>
                <a:pPr>
                  <a:lnSpc>
                    <a:spcPct val="150000"/>
                  </a:lnSpc>
                </a:pPr>
                <a:r>
                  <a:rPr kumimoji="1" lang="zh-TW" altLang="en-US" sz="2800" b="1" dirty="0">
                    <a:latin typeface="微軟正黑體" panose="020B0604030504040204" pitchFamily="34" charset="-120"/>
                    <a:ea typeface="微軟正黑體" panose="020B0604030504040204" pitchFamily="34" charset="-120"/>
                  </a:rPr>
                  <a:t>睿至行銷顧問</a:t>
                </a:r>
                <a:endParaRPr kumimoji="1" lang="en-US" altLang="zh-TW" sz="2800" b="1" dirty="0">
                  <a:latin typeface="微軟正黑體" panose="020B0604030504040204" pitchFamily="34" charset="-120"/>
                  <a:ea typeface="微軟正黑體" panose="020B0604030504040204" pitchFamily="34" charset="-120"/>
                </a:endParaRPr>
              </a:p>
              <a:p>
                <a:pPr>
                  <a:lnSpc>
                    <a:spcPct val="150000"/>
                  </a:lnSpc>
                </a:pPr>
                <a:r>
                  <a:rPr kumimoji="1" lang="zh-TW" altLang="en-US" sz="2800" b="1" dirty="0">
                    <a:latin typeface="微軟正黑體" panose="020B0604030504040204" pitchFamily="34" charset="-120"/>
                    <a:ea typeface="微軟正黑體" panose="020B0604030504040204" pitchFamily="34" charset="-120"/>
                  </a:rPr>
                  <a:t>有限公司</a:t>
                </a:r>
                <a:endParaRPr lang="en-US" altLang="zh-TW" sz="2800" b="1" dirty="0">
                  <a:latin typeface="微軟正黑體" panose="020B0604030504040204" pitchFamily="34" charset="-120"/>
                  <a:ea typeface="微軟正黑體" panose="020B0604030504040204" pitchFamily="34" charset="-120"/>
                </a:endParaRPr>
              </a:p>
            </p:txBody>
          </p:sp>
          <p:cxnSp>
            <p:nvCxnSpPr>
              <p:cNvPr id="23" name="直線接點 22">
                <a:extLst>
                  <a:ext uri="{FF2B5EF4-FFF2-40B4-BE49-F238E27FC236}">
                    <a16:creationId xmlns:a16="http://schemas.microsoft.com/office/drawing/2014/main" id="{9090D686-0BAE-4C9F-74CD-D0C424567E8E}"/>
                  </a:ext>
                </a:extLst>
              </p:cNvPr>
              <p:cNvCxnSpPr>
                <a:cxnSpLocks/>
              </p:cNvCxnSpPr>
              <p:nvPr/>
            </p:nvCxnSpPr>
            <p:spPr>
              <a:xfrm flipH="1">
                <a:off x="6576619" y="2018476"/>
                <a:ext cx="136373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文字方塊 26">
              <a:extLst>
                <a:ext uri="{FF2B5EF4-FFF2-40B4-BE49-F238E27FC236}">
                  <a16:creationId xmlns:a16="http://schemas.microsoft.com/office/drawing/2014/main" id="{0DF1AAF6-E4E7-A31D-CD14-637ABEE1C80F}"/>
                </a:ext>
              </a:extLst>
            </p:cNvPr>
            <p:cNvSpPr txBox="1"/>
            <p:nvPr/>
          </p:nvSpPr>
          <p:spPr>
            <a:xfrm>
              <a:off x="6473113" y="3043424"/>
              <a:ext cx="4404909" cy="508729"/>
            </a:xfrm>
            <a:prstGeom prst="rect">
              <a:avLst/>
            </a:prstGeom>
            <a:noFill/>
          </p:spPr>
          <p:txBody>
            <a:bodyPr wrap="square">
              <a:spAutoFit/>
            </a:bodyPr>
            <a:lstStyle/>
            <a:p>
              <a:pPr>
                <a:lnSpc>
                  <a:spcPct val="200000"/>
                </a:lnSpc>
              </a:pPr>
              <a:endParaRPr lang="en-US" altLang="zh-TW" sz="1600" b="1" dirty="0">
                <a:latin typeface="微軟正黑體" panose="020B0604030504040204" pitchFamily="34" charset="-120"/>
                <a:ea typeface="微軟正黑體" panose="020B0604030504040204" pitchFamily="34" charset="-120"/>
              </a:endParaRPr>
            </a:p>
          </p:txBody>
        </p:sp>
      </p:grpSp>
      <p:sp>
        <p:nvSpPr>
          <p:cNvPr id="2" name="文字方塊 1">
            <a:extLst>
              <a:ext uri="{FF2B5EF4-FFF2-40B4-BE49-F238E27FC236}">
                <a16:creationId xmlns:a16="http://schemas.microsoft.com/office/drawing/2014/main" id="{BFF8E2E3-0055-D376-D491-6B924812229A}"/>
              </a:ext>
            </a:extLst>
          </p:cNvPr>
          <p:cNvSpPr txBox="1"/>
          <p:nvPr/>
        </p:nvSpPr>
        <p:spPr>
          <a:xfrm>
            <a:off x="6555245" y="2556341"/>
            <a:ext cx="4404909" cy="1003160"/>
          </a:xfrm>
          <a:prstGeom prst="rect">
            <a:avLst/>
          </a:prstGeom>
          <a:noFill/>
        </p:spPr>
        <p:txBody>
          <a:bodyPr wrap="square">
            <a:spAutoFit/>
          </a:bodyPr>
          <a:lstStyle/>
          <a:p>
            <a:pPr>
              <a:lnSpc>
                <a:spcPct val="200000"/>
              </a:lnSpc>
            </a:pP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引領醫藥行銷新紀元 </a:t>
            </a: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共創產業新價值</a:t>
            </a:r>
            <a:endPar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ct val="200000"/>
              </a:lnSpc>
            </a:pP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專為藥廠與生技公司打造的行銷策略夥伴</a:t>
            </a:r>
            <a:endPar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DD6E3F3D-1A20-20D3-B51E-518A4AE9D80D}"/>
              </a:ext>
            </a:extLst>
          </p:cNvPr>
          <p:cNvSpPr txBox="1"/>
          <p:nvPr/>
        </p:nvSpPr>
        <p:spPr>
          <a:xfrm>
            <a:off x="7958227" y="5053746"/>
            <a:ext cx="4112756" cy="1485920"/>
          </a:xfrm>
          <a:prstGeom prst="rect">
            <a:avLst/>
          </a:prstGeom>
          <a:noFill/>
        </p:spPr>
        <p:txBody>
          <a:bodyPr wrap="square">
            <a:spAutoFit/>
          </a:bodyPr>
          <a:lstStyle/>
          <a:p>
            <a:pPr>
              <a:lnSpc>
                <a:spcPts val="2800"/>
              </a:lnSpc>
            </a:pP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Julie</a:t>
            </a: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Lin</a:t>
            </a: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endPar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ts val="2800"/>
              </a:lnSpc>
            </a:pP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0972926708</a:t>
            </a:r>
          </a:p>
          <a:p>
            <a:pPr>
              <a:lnSpc>
                <a:spcPts val="2800"/>
              </a:lnSpc>
            </a:pPr>
            <a:r>
              <a:rPr lang="fr-FR"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email : rayz.tw105@gmail.com</a:t>
            </a:r>
            <a:b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b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台北市松山區南京東路五段</a:t>
            </a: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356</a:t>
            </a:r>
            <a:r>
              <a:rPr lang="zh-TW" altLang="en-US"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號八樓之</a:t>
            </a:r>
            <a:r>
              <a:rPr lang="en-US" altLang="zh-TW" sz="1600" b="1"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t>
            </a:r>
          </a:p>
        </p:txBody>
      </p:sp>
    </p:spTree>
    <p:extLst>
      <p:ext uri="{BB962C8B-B14F-4D97-AF65-F5344CB8AC3E}">
        <p14:creationId xmlns:p14="http://schemas.microsoft.com/office/powerpoint/2010/main" val="370338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E796A7-5592-C2BB-3B35-2F4ADE2D31C0}"/>
              </a:ext>
            </a:extLst>
          </p:cNvPr>
          <p:cNvSpPr/>
          <p:nvPr/>
        </p:nvSpPr>
        <p:spPr>
          <a:xfrm>
            <a:off x="0" y="3429000"/>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7750E794-7DBA-74DD-BBC8-CE3D87021B0E}"/>
                  </a:ext>
                </a:extLst>
              </p14:cNvPr>
              <p14:cNvContentPartPr/>
              <p14:nvPr/>
            </p14:nvContentPartPr>
            <p14:xfrm>
              <a:off x="6219306" y="3278739"/>
              <a:ext cx="574560" cy="342360"/>
            </p14:xfrm>
          </p:contentPart>
        </mc:Choice>
        <mc:Fallback xmlns="">
          <p:pic>
            <p:nvPicPr>
              <p:cNvPr id="8" name="筆跡 7">
                <a:extLst>
                  <a:ext uri="{FF2B5EF4-FFF2-40B4-BE49-F238E27FC236}">
                    <a16:creationId xmlns:a16="http://schemas.microsoft.com/office/drawing/2014/main" id="{7750E794-7DBA-74DD-BBC8-CE3D87021B0E}"/>
                  </a:ext>
                </a:extLst>
              </p:cNvPr>
              <p:cNvPicPr/>
              <p:nvPr/>
            </p:nvPicPr>
            <p:blipFill>
              <a:blip r:embed="rId3"/>
              <a:stretch>
                <a:fillRect/>
              </a:stretch>
            </p:blipFill>
            <p:spPr>
              <a:xfrm>
                <a:off x="6165306" y="3171099"/>
                <a:ext cx="682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EE071113-3A57-DB79-4BFD-C77FB8D51063}"/>
                  </a:ext>
                </a:extLst>
              </p14:cNvPr>
              <p14:cNvContentPartPr/>
              <p14:nvPr/>
            </p14:nvContentPartPr>
            <p14:xfrm>
              <a:off x="5800113" y="3278739"/>
              <a:ext cx="511560" cy="322560"/>
            </p14:xfrm>
          </p:contentPart>
        </mc:Choice>
        <mc:Fallback xmlns="">
          <p:pic>
            <p:nvPicPr>
              <p:cNvPr id="7" name="筆跡 6">
                <a:extLst>
                  <a:ext uri="{FF2B5EF4-FFF2-40B4-BE49-F238E27FC236}">
                    <a16:creationId xmlns:a16="http://schemas.microsoft.com/office/drawing/2014/main" id="{EE071113-3A57-DB79-4BFD-C77FB8D51063}"/>
                  </a:ext>
                </a:extLst>
              </p:cNvPr>
              <p:cNvPicPr/>
              <p:nvPr/>
            </p:nvPicPr>
            <p:blipFill>
              <a:blip r:embed="rId5"/>
              <a:stretch>
                <a:fillRect/>
              </a:stretch>
            </p:blipFill>
            <p:spPr>
              <a:xfrm>
                <a:off x="5746113" y="3170739"/>
                <a:ext cx="6192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61994480-CC19-BBB0-DB79-8597CDAF452E}"/>
                  </a:ext>
                </a:extLst>
              </p14:cNvPr>
              <p14:cNvContentPartPr/>
              <p14:nvPr/>
            </p14:nvContentPartPr>
            <p14:xfrm>
              <a:off x="5245560" y="3329552"/>
              <a:ext cx="542160" cy="315000"/>
            </p14:xfrm>
          </p:contentPart>
        </mc:Choice>
        <mc:Fallback xmlns="">
          <p:pic>
            <p:nvPicPr>
              <p:cNvPr id="5" name="筆跡 4">
                <a:extLst>
                  <a:ext uri="{FF2B5EF4-FFF2-40B4-BE49-F238E27FC236}">
                    <a16:creationId xmlns:a16="http://schemas.microsoft.com/office/drawing/2014/main" id="{61994480-CC19-BBB0-DB79-8597CDAF452E}"/>
                  </a:ext>
                </a:extLst>
              </p:cNvPr>
              <p:cNvPicPr/>
              <p:nvPr/>
            </p:nvPicPr>
            <p:blipFill>
              <a:blip r:embed="rId7"/>
              <a:stretch>
                <a:fillRect/>
              </a:stretch>
            </p:blipFill>
            <p:spPr>
              <a:xfrm>
                <a:off x="5191920" y="3221552"/>
                <a:ext cx="6498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1A5E2AC2-397C-1464-6BDD-C514E0065183}"/>
                  </a:ext>
                </a:extLst>
              </p14:cNvPr>
              <p14:cNvContentPartPr/>
              <p14:nvPr/>
            </p14:nvContentPartPr>
            <p14:xfrm>
              <a:off x="4800960" y="3259680"/>
              <a:ext cx="516960" cy="307800"/>
            </p14:xfrm>
          </p:contentPart>
        </mc:Choice>
        <mc:Fallback xmlns="">
          <p:pic>
            <p:nvPicPr>
              <p:cNvPr id="3" name="筆跡 2">
                <a:extLst>
                  <a:ext uri="{FF2B5EF4-FFF2-40B4-BE49-F238E27FC236}">
                    <a16:creationId xmlns:a16="http://schemas.microsoft.com/office/drawing/2014/main" id="{1A5E2AC2-397C-1464-6BDD-C514E0065183}"/>
                  </a:ext>
                </a:extLst>
              </p:cNvPr>
              <p:cNvPicPr/>
              <p:nvPr/>
            </p:nvPicPr>
            <p:blipFill>
              <a:blip r:embed="rId9"/>
              <a:stretch>
                <a:fillRect/>
              </a:stretch>
            </p:blipFill>
            <p:spPr>
              <a:xfrm>
                <a:off x="4746960" y="3151680"/>
                <a:ext cx="62460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筆跡 1">
                <a:extLst>
                  <a:ext uri="{FF2B5EF4-FFF2-40B4-BE49-F238E27FC236}">
                    <a16:creationId xmlns:a16="http://schemas.microsoft.com/office/drawing/2014/main" id="{E0A863F0-AB00-020E-CC9A-72EA03679241}"/>
                  </a:ext>
                </a:extLst>
              </p14:cNvPr>
              <p14:cNvContentPartPr/>
              <p14:nvPr/>
            </p14:nvContentPartPr>
            <p14:xfrm>
              <a:off x="4119324" y="3064920"/>
              <a:ext cx="926796" cy="529264"/>
            </p14:xfrm>
          </p:contentPart>
        </mc:Choice>
        <mc:Fallback xmlns="">
          <p:pic>
            <p:nvPicPr>
              <p:cNvPr id="2" name="筆跡 1">
                <a:extLst>
                  <a:ext uri="{FF2B5EF4-FFF2-40B4-BE49-F238E27FC236}">
                    <a16:creationId xmlns:a16="http://schemas.microsoft.com/office/drawing/2014/main" id="{E0A863F0-AB00-020E-CC9A-72EA03679241}"/>
                  </a:ext>
                </a:extLst>
              </p:cNvPr>
              <p:cNvPicPr/>
              <p:nvPr/>
            </p:nvPicPr>
            <p:blipFill>
              <a:blip r:embed="rId11"/>
              <a:stretch>
                <a:fillRect/>
              </a:stretch>
            </p:blipFill>
            <p:spPr>
              <a:xfrm>
                <a:off x="4065336" y="2957267"/>
                <a:ext cx="1034412" cy="744930"/>
              </a:xfrm>
              <a:prstGeom prst="rect">
                <a:avLst/>
              </a:prstGeom>
            </p:spPr>
          </p:pic>
        </mc:Fallback>
      </mc:AlternateContent>
      <p:sp>
        <p:nvSpPr>
          <p:cNvPr id="22" name="文字方塊 21">
            <a:extLst>
              <a:ext uri="{FF2B5EF4-FFF2-40B4-BE49-F238E27FC236}">
                <a16:creationId xmlns:a16="http://schemas.microsoft.com/office/drawing/2014/main" id="{D7A03D19-DAA1-5A6E-9D52-6A1491773301}"/>
              </a:ext>
            </a:extLst>
          </p:cNvPr>
          <p:cNvSpPr txBox="1"/>
          <p:nvPr/>
        </p:nvSpPr>
        <p:spPr>
          <a:xfrm>
            <a:off x="466814" y="896061"/>
            <a:ext cx="3461719" cy="1617559"/>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醫藥專業行銷顧問</a:t>
            </a:r>
            <a:endParaRPr lang="zh-TW" altLang="zh-TW" sz="1200" kern="100" dirty="0">
              <a:solidFill>
                <a:srgbClr val="252525"/>
              </a:solidFill>
              <a:effectLst/>
              <a:latin typeface="微軟正黑體" panose="020B0604030504040204" pitchFamily="34" charset="-120"/>
              <a:ea typeface="微軟正黑體" panose="020B0604030504040204" pitchFamily="34" charset="-120"/>
              <a:cs typeface="Cordia New" panose="020B0304020202020204" pitchFamily="34" charset="-34"/>
            </a:endParaRP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客製化市場進入與拓展策略</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產品生命週期管理與行銷規劃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競爭格局分析與差異化定位</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銷售團隊效能提升與培訓</a:t>
            </a:r>
          </a:p>
        </p:txBody>
      </p:sp>
      <p:sp>
        <p:nvSpPr>
          <p:cNvPr id="23" name="文字方塊 22">
            <a:extLst>
              <a:ext uri="{FF2B5EF4-FFF2-40B4-BE49-F238E27FC236}">
                <a16:creationId xmlns:a16="http://schemas.microsoft.com/office/drawing/2014/main" id="{6013E68F-2DD6-E633-103E-D7A6C04770BD}"/>
              </a:ext>
            </a:extLst>
          </p:cNvPr>
          <p:cNvSpPr txBox="1"/>
          <p:nvPr/>
        </p:nvSpPr>
        <p:spPr>
          <a:xfrm>
            <a:off x="466815" y="4452625"/>
            <a:ext cx="3283918" cy="1829925"/>
          </a:xfrm>
          <a:prstGeom prst="rect">
            <a:avLst/>
          </a:prstGeom>
          <a:noFill/>
        </p:spPr>
        <p:txBody>
          <a:bodyPr wrap="square">
            <a:spAutoFit/>
          </a:bodyPr>
          <a:lstStyle/>
          <a:p>
            <a:pPr>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媒體宣傳與溝通企劃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整合性媒體策略（數位、傳統、社群媒體）</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專業醫療內容製作與傳播</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危機管理與公關應對</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意見領袖</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(KOL) </a:t>
            </a: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合作與關係維護</a:t>
            </a:r>
          </a:p>
        </p:txBody>
      </p:sp>
      <p:sp>
        <p:nvSpPr>
          <p:cNvPr id="24" name="文字方塊 23">
            <a:extLst>
              <a:ext uri="{FF2B5EF4-FFF2-40B4-BE49-F238E27FC236}">
                <a16:creationId xmlns:a16="http://schemas.microsoft.com/office/drawing/2014/main" id="{1547038A-25CA-BBAC-D89E-C10C445C100B}"/>
              </a:ext>
            </a:extLst>
          </p:cNvPr>
          <p:cNvSpPr txBox="1"/>
          <p:nvPr/>
        </p:nvSpPr>
        <p:spPr>
          <a:xfrm>
            <a:off x="4119324" y="844452"/>
            <a:ext cx="3734765" cy="1617559"/>
          </a:xfrm>
          <a:prstGeom prst="rect">
            <a:avLst/>
          </a:prstGeom>
          <a:noFill/>
        </p:spPr>
        <p:txBody>
          <a:bodyPr wrap="square">
            <a:spAutoFit/>
          </a:bodyPr>
          <a:lstStyle/>
          <a:p>
            <a:pPr>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品牌行銷</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品牌定位與核心價值塑造</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視覺形象設計與品牌識別系統建立</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品牌故事與內容行銷</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提升品牌忠誠度與市場影響力</a:t>
            </a:r>
          </a:p>
        </p:txBody>
      </p:sp>
      <p:sp>
        <p:nvSpPr>
          <p:cNvPr id="25" name="文字方塊 24">
            <a:extLst>
              <a:ext uri="{FF2B5EF4-FFF2-40B4-BE49-F238E27FC236}">
                <a16:creationId xmlns:a16="http://schemas.microsoft.com/office/drawing/2014/main" id="{49E62C4E-4ABB-F9BD-4344-702BA56E5B41}"/>
              </a:ext>
            </a:extLst>
          </p:cNvPr>
          <p:cNvSpPr txBox="1"/>
          <p:nvPr/>
        </p:nvSpPr>
        <p:spPr>
          <a:xfrm>
            <a:off x="4304795" y="4452624"/>
            <a:ext cx="3604832" cy="1829925"/>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籌辦主題研討會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學術研討會、產品發表會、高峰論壇策劃與執行</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國內外專家學者邀約與溝通</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線上線下整合會議解決方案</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促進產官學研交流與合作</a:t>
            </a:r>
          </a:p>
        </p:txBody>
      </p:sp>
      <p:sp>
        <p:nvSpPr>
          <p:cNvPr id="34" name="文字方塊 33">
            <a:extLst>
              <a:ext uri="{FF2B5EF4-FFF2-40B4-BE49-F238E27FC236}">
                <a16:creationId xmlns:a16="http://schemas.microsoft.com/office/drawing/2014/main" id="{ADB12051-6AF7-CB8B-D72D-4486760C0171}"/>
              </a:ext>
            </a:extLst>
          </p:cNvPr>
          <p:cNvSpPr txBox="1"/>
          <p:nvPr/>
        </p:nvSpPr>
        <p:spPr>
          <a:xfrm>
            <a:off x="7909627" y="844452"/>
            <a:ext cx="3832758" cy="1617559"/>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病患支持與扶助計畫：</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病患衛教資訊設計與推廣</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病友社群建立與支持網絡</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心理關懷與醫療資源連結</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提升治療遵從性與改善病患生活品質</a:t>
            </a:r>
          </a:p>
        </p:txBody>
      </p:sp>
      <p:sp>
        <p:nvSpPr>
          <p:cNvPr id="35" name="文字方塊 34">
            <a:extLst>
              <a:ext uri="{FF2B5EF4-FFF2-40B4-BE49-F238E27FC236}">
                <a16:creationId xmlns:a16="http://schemas.microsoft.com/office/drawing/2014/main" id="{D4D8851F-85CD-0586-8DE8-0E5F48F31228}"/>
              </a:ext>
            </a:extLst>
          </p:cNvPr>
          <p:cNvSpPr txBox="1"/>
          <p:nvPr/>
        </p:nvSpPr>
        <p:spPr>
          <a:xfrm>
            <a:off x="8367253" y="4452624"/>
            <a:ext cx="3367121" cy="1617559"/>
          </a:xfrm>
          <a:prstGeom prst="rect">
            <a:avLst/>
          </a:prstGeom>
          <a:noFill/>
        </p:spPr>
        <p:txBody>
          <a:bodyPr wrap="square" rtlCol="0">
            <a:spAutoFit/>
          </a:bodyPr>
          <a:lstStyle/>
          <a:p>
            <a:pPr>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活動策劃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大型醫藥展覽與推廣活動</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企業內部與外部團隊建立活動</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公益活動與社會責任專案</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確保活動流程順暢並達成預期目標</a:t>
            </a:r>
            <a:endPar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8E887A97-B35E-F49B-96C8-C730C8317CB8}"/>
                  </a:ext>
                </a:extLst>
              </p14:cNvPr>
              <p14:cNvContentPartPr/>
              <p14:nvPr/>
            </p14:nvContentPartPr>
            <p14:xfrm>
              <a:off x="6477863" y="3259680"/>
              <a:ext cx="927100" cy="528637"/>
            </p14:xfrm>
          </p:contentPart>
        </mc:Choice>
        <mc:Fallback xmlns="">
          <p:pic>
            <p:nvPicPr>
              <p:cNvPr id="10" name="筆跡 9">
                <a:extLst>
                  <a:ext uri="{FF2B5EF4-FFF2-40B4-BE49-F238E27FC236}">
                    <a16:creationId xmlns:a16="http://schemas.microsoft.com/office/drawing/2014/main" id="{8E887A97-B35E-F49B-96C8-C730C8317CB8}"/>
                  </a:ext>
                </a:extLst>
              </p:cNvPr>
              <p:cNvPicPr/>
              <p:nvPr/>
            </p:nvPicPr>
            <p:blipFill>
              <a:blip r:embed="rId13"/>
              <a:stretch>
                <a:fillRect/>
              </a:stretch>
            </p:blipFill>
            <p:spPr>
              <a:xfrm>
                <a:off x="6423857" y="3151721"/>
                <a:ext cx="1034752" cy="744194"/>
              </a:xfrm>
              <a:prstGeom prst="rect">
                <a:avLst/>
              </a:prstGeom>
            </p:spPr>
          </p:pic>
        </mc:Fallback>
      </mc:AlternateContent>
      <p:sp>
        <p:nvSpPr>
          <p:cNvPr id="6" name="文字方塊 5">
            <a:extLst>
              <a:ext uri="{FF2B5EF4-FFF2-40B4-BE49-F238E27FC236}">
                <a16:creationId xmlns:a16="http://schemas.microsoft.com/office/drawing/2014/main" id="{D8344A5C-12C8-7F08-D152-315D4034C2AC}"/>
              </a:ext>
            </a:extLst>
          </p:cNvPr>
          <p:cNvSpPr txBox="1"/>
          <p:nvPr/>
        </p:nvSpPr>
        <p:spPr>
          <a:xfrm>
            <a:off x="2938706" y="3196009"/>
            <a:ext cx="6096000" cy="584775"/>
          </a:xfrm>
          <a:prstGeom prst="rect">
            <a:avLst/>
          </a:prstGeom>
          <a:noFill/>
        </p:spPr>
        <p:txBody>
          <a:bodyPr wrap="square">
            <a:spAutoFit/>
          </a:bodyPr>
          <a:lstStyle/>
          <a:p>
            <a:pPr algn="ctr"/>
            <a:r>
              <a:rPr kumimoji="1" lang="en-US" altLang="zh-TW" sz="3200" b="1" dirty="0">
                <a:solidFill>
                  <a:schemeClr val="bg1"/>
                </a:solidFill>
              </a:rPr>
              <a:t>OUR</a:t>
            </a:r>
            <a:r>
              <a:rPr kumimoji="1" lang="zh-TW" altLang="en-US" sz="3200" b="1" dirty="0">
                <a:solidFill>
                  <a:schemeClr val="bg1"/>
                </a:solidFill>
              </a:rPr>
              <a:t> </a:t>
            </a:r>
            <a:r>
              <a:rPr kumimoji="1" lang="en-US" altLang="zh-TW" sz="3200" b="1" dirty="0">
                <a:solidFill>
                  <a:schemeClr val="bg1"/>
                </a:solidFill>
              </a:rPr>
              <a:t>SERVICES.</a:t>
            </a:r>
          </a:p>
        </p:txBody>
      </p:sp>
    </p:spTree>
    <p:extLst>
      <p:ext uri="{BB962C8B-B14F-4D97-AF65-F5344CB8AC3E}">
        <p14:creationId xmlns:p14="http://schemas.microsoft.com/office/powerpoint/2010/main" val="81381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a:extLst>
            <a:ext uri="{FF2B5EF4-FFF2-40B4-BE49-F238E27FC236}">
              <a16:creationId xmlns:a16="http://schemas.microsoft.com/office/drawing/2014/main" id="{620180D0-75CE-F340-5A2A-2220241D36A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3DB89F4-DA78-61D2-C7F3-D3BBC14CDF66}"/>
              </a:ext>
            </a:extLst>
          </p:cNvPr>
          <p:cNvSpPr/>
          <p:nvPr/>
        </p:nvSpPr>
        <p:spPr>
          <a:xfrm>
            <a:off x="0" y="0"/>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9D3B8A3D-9BCC-3FAB-2528-A92DFC328446}"/>
                  </a:ext>
                </a:extLst>
              </p14:cNvPr>
              <p14:cNvContentPartPr/>
              <p14:nvPr/>
            </p14:nvContentPartPr>
            <p14:xfrm>
              <a:off x="4353375" y="2866156"/>
              <a:ext cx="3985609" cy="1093840"/>
            </p14:xfrm>
          </p:contentPart>
        </mc:Choice>
        <mc:Fallback xmlns="">
          <p:pic>
            <p:nvPicPr>
              <p:cNvPr id="3" name="筆跡 2">
                <a:extLst>
                  <a:ext uri="{FF2B5EF4-FFF2-40B4-BE49-F238E27FC236}">
                    <a16:creationId xmlns:a16="http://schemas.microsoft.com/office/drawing/2014/main" id="{9D3B8A3D-9BCC-3FAB-2528-A92DFC328446}"/>
                  </a:ext>
                </a:extLst>
              </p:cNvPr>
              <p:cNvPicPr/>
              <p:nvPr/>
            </p:nvPicPr>
            <p:blipFill>
              <a:blip r:embed="rId3"/>
              <a:stretch>
                <a:fillRect/>
              </a:stretch>
            </p:blipFill>
            <p:spPr>
              <a:xfrm>
                <a:off x="4299355" y="2758176"/>
                <a:ext cx="4093289" cy="1309441"/>
              </a:xfrm>
              <a:prstGeom prst="rect">
                <a:avLst/>
              </a:prstGeom>
            </p:spPr>
          </p:pic>
        </mc:Fallback>
      </mc:AlternateContent>
      <p:cxnSp>
        <p:nvCxnSpPr>
          <p:cNvPr id="18" name="直線箭頭接點 17">
            <a:extLst>
              <a:ext uri="{FF2B5EF4-FFF2-40B4-BE49-F238E27FC236}">
                <a16:creationId xmlns:a16="http://schemas.microsoft.com/office/drawing/2014/main" id="{7BCAAE9F-C043-0F4F-36AC-1E33F3F8F04D}"/>
              </a:ext>
            </a:extLst>
          </p:cNvPr>
          <p:cNvCxnSpPr>
            <a:cxnSpLocks/>
          </p:cNvCxnSpPr>
          <p:nvPr/>
        </p:nvCxnSpPr>
        <p:spPr>
          <a:xfrm flipV="1">
            <a:off x="1504335" y="2369570"/>
            <a:ext cx="0" cy="108523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箭頭接點 19">
            <a:extLst>
              <a:ext uri="{FF2B5EF4-FFF2-40B4-BE49-F238E27FC236}">
                <a16:creationId xmlns:a16="http://schemas.microsoft.com/office/drawing/2014/main" id="{5A9BF706-09DF-104A-79A5-733014C17A8E}"/>
              </a:ext>
            </a:extLst>
          </p:cNvPr>
          <p:cNvCxnSpPr>
            <a:cxnSpLocks/>
          </p:cNvCxnSpPr>
          <p:nvPr/>
        </p:nvCxnSpPr>
        <p:spPr>
          <a:xfrm flipV="1">
            <a:off x="10722077" y="2425487"/>
            <a:ext cx="0" cy="108523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箭頭接點 20">
            <a:extLst>
              <a:ext uri="{FF2B5EF4-FFF2-40B4-BE49-F238E27FC236}">
                <a16:creationId xmlns:a16="http://schemas.microsoft.com/office/drawing/2014/main" id="{F46A09D7-2502-CDE2-850B-3E99D22C07AA}"/>
              </a:ext>
            </a:extLst>
          </p:cNvPr>
          <p:cNvCxnSpPr>
            <a:cxnSpLocks/>
          </p:cNvCxnSpPr>
          <p:nvPr/>
        </p:nvCxnSpPr>
        <p:spPr>
          <a:xfrm flipV="1">
            <a:off x="7659329" y="2369570"/>
            <a:ext cx="0" cy="108523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箭頭接點 21">
            <a:extLst>
              <a:ext uri="{FF2B5EF4-FFF2-40B4-BE49-F238E27FC236}">
                <a16:creationId xmlns:a16="http://schemas.microsoft.com/office/drawing/2014/main" id="{D822CF5D-0513-2BB0-448A-5042DFC9F841}"/>
              </a:ext>
            </a:extLst>
          </p:cNvPr>
          <p:cNvCxnSpPr>
            <a:cxnSpLocks/>
          </p:cNvCxnSpPr>
          <p:nvPr/>
        </p:nvCxnSpPr>
        <p:spPr>
          <a:xfrm flipV="1">
            <a:off x="4508091" y="2369570"/>
            <a:ext cx="0" cy="108523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箭頭接點 23">
            <a:extLst>
              <a:ext uri="{FF2B5EF4-FFF2-40B4-BE49-F238E27FC236}">
                <a16:creationId xmlns:a16="http://schemas.microsoft.com/office/drawing/2014/main" id="{78E4B0F4-A97C-ADAA-EDEF-6E3DF8B40BFB}"/>
              </a:ext>
            </a:extLst>
          </p:cNvPr>
          <p:cNvCxnSpPr/>
          <p:nvPr/>
        </p:nvCxnSpPr>
        <p:spPr>
          <a:xfrm>
            <a:off x="2974258" y="3429000"/>
            <a:ext cx="0" cy="10938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直線箭頭接點 24">
            <a:extLst>
              <a:ext uri="{FF2B5EF4-FFF2-40B4-BE49-F238E27FC236}">
                <a16:creationId xmlns:a16="http://schemas.microsoft.com/office/drawing/2014/main" id="{2EED6095-9D8C-3482-EAE4-624A88D4BD38}"/>
              </a:ext>
            </a:extLst>
          </p:cNvPr>
          <p:cNvCxnSpPr/>
          <p:nvPr/>
        </p:nvCxnSpPr>
        <p:spPr>
          <a:xfrm>
            <a:off x="9148916" y="3454806"/>
            <a:ext cx="0" cy="10938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直線箭頭接點 25">
            <a:extLst>
              <a:ext uri="{FF2B5EF4-FFF2-40B4-BE49-F238E27FC236}">
                <a16:creationId xmlns:a16="http://schemas.microsoft.com/office/drawing/2014/main" id="{09F2399F-9F4D-36D0-0596-2250F1329CCF}"/>
              </a:ext>
            </a:extLst>
          </p:cNvPr>
          <p:cNvCxnSpPr/>
          <p:nvPr/>
        </p:nvCxnSpPr>
        <p:spPr>
          <a:xfrm>
            <a:off x="6096000" y="3428999"/>
            <a:ext cx="0" cy="10938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文字方塊 27">
            <a:extLst>
              <a:ext uri="{FF2B5EF4-FFF2-40B4-BE49-F238E27FC236}">
                <a16:creationId xmlns:a16="http://schemas.microsoft.com/office/drawing/2014/main" id="{2379AAE3-1B5D-14AC-F271-B60978FD7C87}"/>
              </a:ext>
            </a:extLst>
          </p:cNvPr>
          <p:cNvSpPr txBox="1"/>
          <p:nvPr/>
        </p:nvSpPr>
        <p:spPr>
          <a:xfrm>
            <a:off x="206479" y="1473589"/>
            <a:ext cx="2595709" cy="1097736"/>
          </a:xfrm>
          <a:prstGeom prst="rect">
            <a:avLst/>
          </a:prstGeom>
          <a:noFill/>
        </p:spPr>
        <p:txBody>
          <a:bodyPr wrap="square">
            <a:spAutoFit/>
          </a:bodyPr>
          <a:lstStyle/>
          <a:p>
            <a:pPr algn="ctr"/>
            <a:r>
              <a:rPr lang="zh-TW" altLang="en-US" sz="1600" b="1" dirty="0">
                <a:solidFill>
                  <a:srgbClr val="FEF2EB"/>
                </a:solidFill>
                <a:latin typeface="微軟正黑體" panose="020B0604030504040204" pitchFamily="34" charset="-120"/>
                <a:ea typeface="微軟正黑體" panose="020B0604030504040204" pitchFamily="34" charset="-120"/>
              </a:rPr>
              <a:t>設計病患同意書</a:t>
            </a:r>
            <a:endParaRPr lang="en-US" altLang="zh-TW" sz="1600" b="1" dirty="0">
              <a:solidFill>
                <a:srgbClr val="FEF2EB"/>
              </a:solidFill>
              <a:latin typeface="微軟正黑體" panose="020B0604030504040204" pitchFamily="34" charset="-120"/>
              <a:ea typeface="微軟正黑體" panose="020B0604030504040204" pitchFamily="34" charset="-120"/>
            </a:endParaRPr>
          </a:p>
          <a:p>
            <a:pPr algn="ctr">
              <a:lnSpc>
                <a:spcPts val="2000"/>
              </a:lnSpc>
            </a:pPr>
            <a:r>
              <a:rPr lang="zh-TW" altLang="en-US" sz="1100" b="1" dirty="0">
                <a:solidFill>
                  <a:srgbClr val="FEF2EB"/>
                </a:solidFill>
                <a:latin typeface="微軟正黑體" panose="020B0604030504040204" pitchFamily="34" charset="-120"/>
                <a:ea typeface="微軟正黑體" panose="020B0604030504040204" pitchFamily="34" charset="-120"/>
              </a:rPr>
              <a:t>設計病患同意書</a:t>
            </a:r>
          </a:p>
          <a:p>
            <a:pPr algn="ctr">
              <a:lnSpc>
                <a:spcPts val="2000"/>
              </a:lnSpc>
            </a:pPr>
            <a:r>
              <a:rPr lang="zh-TW" altLang="en-US" sz="1100" b="1" dirty="0">
                <a:solidFill>
                  <a:srgbClr val="FEF2EB"/>
                </a:solidFill>
                <a:latin typeface="微軟正黑體" panose="020B0604030504040204" pitchFamily="34" charset="-120"/>
                <a:ea typeface="微軟正黑體" panose="020B0604030504040204" pitchFamily="34" charset="-120"/>
              </a:rPr>
              <a:t>同意書登錄及</a:t>
            </a:r>
            <a:r>
              <a:rPr lang="en-US" altLang="zh-TW" sz="1100" b="1" dirty="0">
                <a:solidFill>
                  <a:srgbClr val="FEF2EB"/>
                </a:solidFill>
                <a:latin typeface="微軟正黑體" panose="020B0604030504040204" pitchFamily="34" charset="-120"/>
                <a:ea typeface="微軟正黑體" panose="020B0604030504040204" pitchFamily="34" charset="-120"/>
              </a:rPr>
              <a:t>Scan</a:t>
            </a:r>
            <a:r>
              <a:rPr lang="zh-TW" altLang="en-US" sz="1100" b="1" dirty="0">
                <a:solidFill>
                  <a:srgbClr val="FEF2EB"/>
                </a:solidFill>
                <a:latin typeface="微軟正黑體" panose="020B0604030504040204" pitchFamily="34" charset="-120"/>
                <a:ea typeface="微軟正黑體" panose="020B0604030504040204" pitchFamily="34" charset="-120"/>
              </a:rPr>
              <a:t>存檔</a:t>
            </a:r>
            <a:endParaRPr lang="en-US" altLang="zh-TW" sz="1100" b="1" dirty="0">
              <a:solidFill>
                <a:srgbClr val="FEF2EB"/>
              </a:solidFill>
              <a:latin typeface="微軟正黑體" panose="020B0604030504040204" pitchFamily="34" charset="-120"/>
              <a:ea typeface="微軟正黑體" panose="020B0604030504040204" pitchFamily="34" charset="-120"/>
            </a:endParaRPr>
          </a:p>
          <a:p>
            <a:pPr algn="ctr"/>
            <a:endParaRPr lang="zh-CN" altLang="en-US" sz="1600" b="1" dirty="0">
              <a:solidFill>
                <a:srgbClr val="FEF2EB"/>
              </a:solidFill>
            </a:endParaRPr>
          </a:p>
        </p:txBody>
      </p:sp>
      <p:sp>
        <p:nvSpPr>
          <p:cNvPr id="30" name="文字方塊 29">
            <a:extLst>
              <a:ext uri="{FF2B5EF4-FFF2-40B4-BE49-F238E27FC236}">
                <a16:creationId xmlns:a16="http://schemas.microsoft.com/office/drawing/2014/main" id="{790735EF-6D8D-F6AA-B18A-6E9B0A1EE520}"/>
              </a:ext>
            </a:extLst>
          </p:cNvPr>
          <p:cNvSpPr txBox="1"/>
          <p:nvPr/>
        </p:nvSpPr>
        <p:spPr>
          <a:xfrm>
            <a:off x="1804221" y="4603519"/>
            <a:ext cx="2340074" cy="754053"/>
          </a:xfrm>
          <a:prstGeom prst="rect">
            <a:avLst/>
          </a:prstGeom>
          <a:noFill/>
        </p:spPr>
        <p:txBody>
          <a:bodyPr wrap="square">
            <a:spAutoFit/>
          </a:bodyPr>
          <a:lstStyle/>
          <a:p>
            <a:pPr algn="ctr"/>
            <a:r>
              <a:rPr lang="zh-TW" altLang="en-US" sz="1600" b="1" dirty="0">
                <a:solidFill>
                  <a:srgbClr val="252525"/>
                </a:solidFill>
                <a:latin typeface="微軟正黑體" panose="020B0604030504040204" pitchFamily="34" charset="-120"/>
                <a:ea typeface="微軟正黑體" panose="020B0604030504040204" pitchFamily="34" charset="-120"/>
              </a:rPr>
              <a:t>客製化</a:t>
            </a:r>
            <a:r>
              <a:rPr lang="en-US" altLang="zh-CN" sz="1600" b="1" dirty="0">
                <a:solidFill>
                  <a:srgbClr val="252525"/>
                </a:solidFill>
                <a:latin typeface="微軟正黑體" panose="020B0604030504040204" pitchFamily="34" charset="-120"/>
                <a:ea typeface="微軟正黑體" panose="020B0604030504040204" pitchFamily="34" charset="-120"/>
              </a:rPr>
              <a:t>CRM</a:t>
            </a:r>
            <a:r>
              <a:rPr lang="zh-TW" altLang="en-US" sz="1600" b="1" dirty="0">
                <a:solidFill>
                  <a:srgbClr val="252525"/>
                </a:solidFill>
                <a:latin typeface="微軟正黑體" panose="020B0604030504040204" pitchFamily="34" charset="-120"/>
                <a:ea typeface="微軟正黑體" panose="020B0604030504040204" pitchFamily="34" charset="-120"/>
              </a:rPr>
              <a:t>系統</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algn="ctr"/>
            <a:r>
              <a:rPr lang="zh-TW" altLang="en-US" sz="1100" b="1" dirty="0">
                <a:solidFill>
                  <a:srgbClr val="252525"/>
                </a:solidFill>
                <a:latin typeface="微軟正黑體" panose="020B0604030504040204" pitchFamily="34" charset="-120"/>
                <a:ea typeface="微軟正黑體" panose="020B0604030504040204" pitchFamily="34" charset="-120"/>
              </a:rPr>
              <a:t>依您的需求客製化</a:t>
            </a:r>
            <a:r>
              <a:rPr lang="en-US" altLang="zh-TW" sz="1100" b="1" dirty="0">
                <a:solidFill>
                  <a:srgbClr val="252525"/>
                </a:solidFill>
                <a:latin typeface="微軟正黑體" panose="020B0604030504040204" pitchFamily="34" charset="-120"/>
                <a:ea typeface="微軟正黑體" panose="020B0604030504040204" pitchFamily="34" charset="-120"/>
              </a:rPr>
              <a:t>CRM</a:t>
            </a:r>
            <a:r>
              <a:rPr lang="zh-TW" altLang="en-US" sz="1100" b="1" dirty="0">
                <a:solidFill>
                  <a:srgbClr val="252525"/>
                </a:solidFill>
                <a:latin typeface="微軟正黑體" panose="020B0604030504040204" pitchFamily="34" charset="-120"/>
                <a:ea typeface="微軟正黑體" panose="020B0604030504040204" pitchFamily="34" charset="-120"/>
              </a:rPr>
              <a:t>系統欄位</a:t>
            </a:r>
            <a:endParaRPr lang="en-US" altLang="zh-TW" sz="1100" b="1" dirty="0">
              <a:solidFill>
                <a:srgbClr val="252525"/>
              </a:solidFill>
              <a:latin typeface="微軟正黑體" panose="020B0604030504040204" pitchFamily="34" charset="-120"/>
              <a:ea typeface="微軟正黑體" panose="020B0604030504040204" pitchFamily="34" charset="-120"/>
            </a:endParaRPr>
          </a:p>
          <a:p>
            <a:pPr algn="ctr"/>
            <a:endParaRPr lang="zh-CN" altLang="en-US" sz="1600" b="1" dirty="0">
              <a:solidFill>
                <a:srgbClr val="252525"/>
              </a:solidFill>
            </a:endParaRPr>
          </a:p>
        </p:txBody>
      </p:sp>
      <p:sp>
        <p:nvSpPr>
          <p:cNvPr id="32" name="文字方塊 31">
            <a:extLst>
              <a:ext uri="{FF2B5EF4-FFF2-40B4-BE49-F238E27FC236}">
                <a16:creationId xmlns:a16="http://schemas.microsoft.com/office/drawing/2014/main" id="{83C8A054-0512-D3E9-5E22-169BC7A76C05}"/>
              </a:ext>
            </a:extLst>
          </p:cNvPr>
          <p:cNvSpPr txBox="1"/>
          <p:nvPr/>
        </p:nvSpPr>
        <p:spPr>
          <a:xfrm>
            <a:off x="3425313" y="1595295"/>
            <a:ext cx="2158180" cy="584775"/>
          </a:xfrm>
          <a:prstGeom prst="rect">
            <a:avLst/>
          </a:prstGeom>
          <a:noFill/>
        </p:spPr>
        <p:txBody>
          <a:bodyPr wrap="square">
            <a:spAutoFit/>
          </a:bodyPr>
          <a:lstStyle/>
          <a:p>
            <a:pPr algn="ctr"/>
            <a:r>
              <a:rPr lang="zh-TW" altLang="en-US" sz="1600" b="1" dirty="0">
                <a:solidFill>
                  <a:srgbClr val="FEF2EB"/>
                </a:solidFill>
                <a:latin typeface="微軟正黑體" panose="020B0604030504040204" pitchFamily="34" charset="-120"/>
                <a:ea typeface="微軟正黑體" panose="020B0604030504040204" pitchFamily="34" charset="-120"/>
              </a:rPr>
              <a:t>新病患</a:t>
            </a:r>
            <a:endParaRPr lang="en-US" altLang="zh-TW" sz="1600" b="1" dirty="0">
              <a:solidFill>
                <a:srgbClr val="FEF2EB"/>
              </a:solidFill>
              <a:latin typeface="微軟正黑體" panose="020B0604030504040204" pitchFamily="34" charset="-120"/>
              <a:ea typeface="微軟正黑體" panose="020B0604030504040204" pitchFamily="34" charset="-120"/>
            </a:endParaRPr>
          </a:p>
          <a:p>
            <a:pPr algn="ctr"/>
            <a:r>
              <a:rPr lang="zh-TW" altLang="en-US" sz="1600" b="1" dirty="0">
                <a:solidFill>
                  <a:srgbClr val="FEF2EB"/>
                </a:solidFill>
                <a:latin typeface="微軟正黑體" panose="020B0604030504040204" pitchFamily="34" charset="-120"/>
                <a:ea typeface="微軟正黑體" panose="020B0604030504040204" pitchFamily="34" charset="-120"/>
              </a:rPr>
              <a:t>簡訊及電話關懷</a:t>
            </a:r>
            <a:endParaRPr lang="zh-CN" altLang="en-US" sz="1600" b="1" dirty="0">
              <a:solidFill>
                <a:srgbClr val="FEF2EB"/>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FCA6645E-451E-CED3-8D64-259ECF1210DA}"/>
              </a:ext>
            </a:extLst>
          </p:cNvPr>
          <p:cNvSpPr txBox="1"/>
          <p:nvPr/>
        </p:nvSpPr>
        <p:spPr>
          <a:xfrm>
            <a:off x="4925961" y="4556549"/>
            <a:ext cx="2340077" cy="584775"/>
          </a:xfrm>
          <a:prstGeom prst="rect">
            <a:avLst/>
          </a:prstGeom>
          <a:noFill/>
        </p:spPr>
        <p:txBody>
          <a:bodyPr wrap="square">
            <a:spAutoFit/>
          </a:bodyPr>
          <a:lstStyle/>
          <a:p>
            <a:pPr algn="ctr"/>
            <a:r>
              <a:rPr lang="zh-TW" altLang="en-US" sz="1600" b="1" dirty="0">
                <a:solidFill>
                  <a:srgbClr val="252525"/>
                </a:solidFill>
                <a:latin typeface="微軟正黑體" panose="020B0604030504040204" pitchFamily="34" charset="-120"/>
                <a:ea typeface="微軟正黑體" panose="020B0604030504040204" pitchFamily="34" charset="-120"/>
              </a:rPr>
              <a:t>舊病患</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algn="ctr"/>
            <a:r>
              <a:rPr lang="en-US" altLang="zh-TW" sz="1600" b="1" dirty="0">
                <a:solidFill>
                  <a:srgbClr val="252525"/>
                </a:solidFill>
                <a:latin typeface="微軟正黑體" panose="020B0604030504040204" pitchFamily="34" charset="-120"/>
                <a:ea typeface="微軟正黑體" panose="020B0604030504040204" pitchFamily="34" charset="-120"/>
              </a:rPr>
              <a:t>Outbound</a:t>
            </a:r>
            <a:r>
              <a:rPr lang="zh-TW" altLang="en-US" sz="1600" b="1" dirty="0">
                <a:solidFill>
                  <a:srgbClr val="252525"/>
                </a:solidFill>
                <a:latin typeface="微軟正黑體" panose="020B0604030504040204" pitchFamily="34" charset="-120"/>
                <a:ea typeface="微軟正黑體" panose="020B0604030504040204" pitchFamily="34" charset="-120"/>
              </a:rPr>
              <a:t>關懷電話</a:t>
            </a:r>
            <a:endParaRPr lang="zh-CN" altLang="en-US" sz="1600" b="1" dirty="0">
              <a:solidFill>
                <a:srgbClr val="252525"/>
              </a:solidFill>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C2B400EB-80B5-3DAF-E338-752479606BEB}"/>
              </a:ext>
            </a:extLst>
          </p:cNvPr>
          <p:cNvSpPr txBox="1"/>
          <p:nvPr/>
        </p:nvSpPr>
        <p:spPr>
          <a:xfrm>
            <a:off x="6408174" y="1604479"/>
            <a:ext cx="2288457" cy="584775"/>
          </a:xfrm>
          <a:prstGeom prst="rect">
            <a:avLst/>
          </a:prstGeom>
          <a:noFill/>
        </p:spPr>
        <p:txBody>
          <a:bodyPr wrap="square">
            <a:spAutoFit/>
          </a:bodyPr>
          <a:lstStyle/>
          <a:p>
            <a:pPr algn="ctr"/>
            <a:r>
              <a:rPr lang="zh-TW" altLang="en-US" sz="1600" b="1" dirty="0">
                <a:solidFill>
                  <a:srgbClr val="FEF2EB"/>
                </a:solidFill>
                <a:latin typeface="微軟正黑體" panose="020B0604030504040204" pitchFamily="34" charset="-120"/>
                <a:ea typeface="微軟正黑體" panose="020B0604030504040204" pitchFamily="34" charset="-120"/>
              </a:rPr>
              <a:t>新舊病患</a:t>
            </a:r>
            <a:br>
              <a:rPr lang="en-US" altLang="zh-TW" sz="1600" b="1" dirty="0">
                <a:solidFill>
                  <a:srgbClr val="FEF2EB"/>
                </a:solidFill>
                <a:latin typeface="微軟正黑體" panose="020B0604030504040204" pitchFamily="34" charset="-120"/>
                <a:ea typeface="微軟正黑體" panose="020B0604030504040204" pitchFamily="34" charset="-120"/>
              </a:rPr>
            </a:br>
            <a:r>
              <a:rPr lang="en-US" altLang="zh-TW" sz="1600" b="1" dirty="0">
                <a:solidFill>
                  <a:srgbClr val="FEF2EB"/>
                </a:solidFill>
                <a:latin typeface="微軟正黑體" panose="020B0604030504040204" pitchFamily="34" charset="-120"/>
                <a:ea typeface="微軟正黑體" panose="020B0604030504040204" pitchFamily="34" charset="-120"/>
              </a:rPr>
              <a:t>Inbound</a:t>
            </a:r>
            <a:r>
              <a:rPr lang="zh-TW" altLang="en-US" sz="1600" b="1" dirty="0">
                <a:solidFill>
                  <a:srgbClr val="FEF2EB"/>
                </a:solidFill>
                <a:latin typeface="微軟正黑體" panose="020B0604030504040204" pitchFamily="34" charset="-120"/>
                <a:ea typeface="微軟正黑體" panose="020B0604030504040204" pitchFamily="34" charset="-120"/>
              </a:rPr>
              <a:t>服務</a:t>
            </a:r>
            <a:endParaRPr lang="en-US" altLang="zh-CN" sz="1600" b="1" dirty="0">
              <a:solidFill>
                <a:srgbClr val="FEF2EB"/>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2220DC9A-5BA8-4F45-E721-2F2BAF6C48FF}"/>
              </a:ext>
            </a:extLst>
          </p:cNvPr>
          <p:cNvSpPr txBox="1"/>
          <p:nvPr/>
        </p:nvSpPr>
        <p:spPr>
          <a:xfrm>
            <a:off x="8047704" y="4694925"/>
            <a:ext cx="2122521" cy="338554"/>
          </a:xfrm>
          <a:prstGeom prst="rect">
            <a:avLst/>
          </a:prstGeom>
          <a:noFill/>
        </p:spPr>
        <p:txBody>
          <a:bodyPr wrap="square">
            <a:spAutoFit/>
          </a:bodyPr>
          <a:lstStyle/>
          <a:p>
            <a:pPr algn="ctr"/>
            <a:r>
              <a:rPr lang="zh-TW" altLang="en-US" sz="1600" b="1" dirty="0">
                <a:solidFill>
                  <a:srgbClr val="252525"/>
                </a:solidFill>
                <a:latin typeface="微軟正黑體" panose="020B0604030504040204" pitchFamily="34" charset="-120"/>
                <a:ea typeface="微軟正黑體" panose="020B0604030504040204" pitchFamily="34" charset="-120"/>
              </a:rPr>
              <a:t>贈品遞送服務</a:t>
            </a:r>
            <a:endParaRPr lang="en-US" altLang="zh-CN" sz="1600" b="1" dirty="0">
              <a:solidFill>
                <a:srgbClr val="252525"/>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24E3AE6E-7383-7007-4533-D1D3C2D70E3D}"/>
              </a:ext>
            </a:extLst>
          </p:cNvPr>
          <p:cNvSpPr txBox="1"/>
          <p:nvPr/>
        </p:nvSpPr>
        <p:spPr>
          <a:xfrm>
            <a:off x="9642987" y="1595294"/>
            <a:ext cx="2158180" cy="584775"/>
          </a:xfrm>
          <a:prstGeom prst="rect">
            <a:avLst/>
          </a:prstGeom>
          <a:noFill/>
        </p:spPr>
        <p:txBody>
          <a:bodyPr wrap="square">
            <a:spAutoFit/>
          </a:bodyPr>
          <a:lstStyle/>
          <a:p>
            <a:pPr algn="ctr"/>
            <a:r>
              <a:rPr lang="zh-TW" altLang="en-US" sz="1600" b="1" dirty="0">
                <a:solidFill>
                  <a:srgbClr val="FEF2EB"/>
                </a:solidFill>
                <a:latin typeface="微軟正黑體" panose="020B0604030504040204" pitchFamily="34" charset="-120"/>
                <a:ea typeface="微軟正黑體" panose="020B0604030504040204" pitchFamily="34" charset="-120"/>
              </a:rPr>
              <a:t>定期提供</a:t>
            </a:r>
            <a:endParaRPr lang="en-US" altLang="zh-TW" sz="1600" b="1" dirty="0">
              <a:solidFill>
                <a:srgbClr val="FEF2EB"/>
              </a:solidFill>
              <a:latin typeface="微軟正黑體" panose="020B0604030504040204" pitchFamily="34" charset="-120"/>
              <a:ea typeface="微軟正黑體" panose="020B0604030504040204" pitchFamily="34" charset="-120"/>
            </a:endParaRPr>
          </a:p>
          <a:p>
            <a:pPr algn="ctr"/>
            <a:r>
              <a:rPr lang="zh-TW" altLang="en-US" sz="1600" b="1" dirty="0">
                <a:solidFill>
                  <a:srgbClr val="FEF2EB"/>
                </a:solidFill>
                <a:latin typeface="微軟正黑體" panose="020B0604030504040204" pitchFamily="34" charset="-120"/>
                <a:ea typeface="微軟正黑體" panose="020B0604030504040204" pitchFamily="34" charset="-120"/>
              </a:rPr>
              <a:t>報表與數據分析</a:t>
            </a:r>
          </a:p>
        </p:txBody>
      </p:sp>
      <p:sp>
        <p:nvSpPr>
          <p:cNvPr id="41" name="文字方塊 40">
            <a:extLst>
              <a:ext uri="{FF2B5EF4-FFF2-40B4-BE49-F238E27FC236}">
                <a16:creationId xmlns:a16="http://schemas.microsoft.com/office/drawing/2014/main" id="{7FB61F07-E03C-49CD-9AD4-173C2B9C4074}"/>
              </a:ext>
            </a:extLst>
          </p:cNvPr>
          <p:cNvSpPr txBox="1"/>
          <p:nvPr/>
        </p:nvSpPr>
        <p:spPr>
          <a:xfrm>
            <a:off x="3161072" y="3128707"/>
            <a:ext cx="6091083" cy="584775"/>
          </a:xfrm>
          <a:prstGeom prst="rect">
            <a:avLst/>
          </a:prstGeom>
          <a:noFill/>
        </p:spPr>
        <p:txBody>
          <a:bodyPr wrap="square" rtlCol="0">
            <a:spAutoFit/>
          </a:bodyPr>
          <a:lstStyle/>
          <a:p>
            <a:pPr algn="ctr"/>
            <a:r>
              <a:rPr kumimoji="1" lang="en-US" altLang="zh-TW" sz="3200" b="1" dirty="0">
                <a:solidFill>
                  <a:schemeClr val="bg1"/>
                </a:solidFill>
              </a:rPr>
              <a:t>CALL</a:t>
            </a:r>
            <a:r>
              <a:rPr kumimoji="1" lang="zh-TW" altLang="en-US" sz="3200" b="1" dirty="0">
                <a:solidFill>
                  <a:schemeClr val="bg1"/>
                </a:solidFill>
              </a:rPr>
              <a:t> </a:t>
            </a:r>
            <a:r>
              <a:rPr kumimoji="1" lang="en-US" altLang="zh-TW" sz="3200" b="1" dirty="0">
                <a:solidFill>
                  <a:schemeClr val="bg1"/>
                </a:solidFill>
              </a:rPr>
              <a:t>CENTER</a:t>
            </a:r>
            <a:endParaRPr kumimoji="1" lang="zh-TW" altLang="en-US" sz="3200" b="1" dirty="0">
              <a:solidFill>
                <a:schemeClr val="bg1"/>
              </a:solidFill>
            </a:endParaRPr>
          </a:p>
        </p:txBody>
      </p:sp>
      <p:pic>
        <p:nvPicPr>
          <p:cNvPr id="45" name="圖片 44">
            <a:extLst>
              <a:ext uri="{FF2B5EF4-FFF2-40B4-BE49-F238E27FC236}">
                <a16:creationId xmlns:a16="http://schemas.microsoft.com/office/drawing/2014/main" id="{A06098B0-8C06-F0F2-B7EC-0F283BE07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22" y="497510"/>
            <a:ext cx="1729822" cy="794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圖片 46">
            <a:extLst>
              <a:ext uri="{FF2B5EF4-FFF2-40B4-BE49-F238E27FC236}">
                <a16:creationId xmlns:a16="http://schemas.microsoft.com/office/drawing/2014/main" id="{74EC4381-475F-09A8-9B17-0421D0041EB9}"/>
              </a:ext>
            </a:extLst>
          </p:cNvPr>
          <p:cNvPicPr>
            <a:picLocks noChangeAspect="1"/>
          </p:cNvPicPr>
          <p:nvPr/>
        </p:nvPicPr>
        <p:blipFill rotWithShape="1">
          <a:blip r:embed="rId5">
            <a:extLst>
              <a:ext uri="{28A0092B-C50C-407E-A947-70E740481C1C}">
                <a14:useLocalDpi xmlns:a14="http://schemas.microsoft.com/office/drawing/2010/main" val="0"/>
              </a:ext>
            </a:extLst>
          </a:blip>
          <a:srcRect t="8497" r="25009" b="10420"/>
          <a:stretch/>
        </p:blipFill>
        <p:spPr>
          <a:xfrm>
            <a:off x="5372715" y="5175035"/>
            <a:ext cx="1619864" cy="1364939"/>
          </a:xfrm>
          <a:prstGeom prst="rect">
            <a:avLst/>
          </a:prstGeom>
          <a:ln w="3175">
            <a:solidFill>
              <a:schemeClr val="tx1"/>
            </a:solidFill>
          </a:ln>
        </p:spPr>
      </p:pic>
      <p:pic>
        <p:nvPicPr>
          <p:cNvPr id="48" name="圖片 47">
            <a:extLst>
              <a:ext uri="{FF2B5EF4-FFF2-40B4-BE49-F238E27FC236}">
                <a16:creationId xmlns:a16="http://schemas.microsoft.com/office/drawing/2014/main" id="{C3E62FF3-6B73-7BBD-66CA-A4AE50EAB665}"/>
              </a:ext>
            </a:extLst>
          </p:cNvPr>
          <p:cNvPicPr>
            <a:picLocks noChangeAspect="1"/>
          </p:cNvPicPr>
          <p:nvPr/>
        </p:nvPicPr>
        <p:blipFill rotWithShape="1">
          <a:blip r:embed="rId6"/>
          <a:srcRect l="1784" t="31427" r="83954" b="46962"/>
          <a:stretch/>
        </p:blipFill>
        <p:spPr>
          <a:xfrm>
            <a:off x="6814362" y="242785"/>
            <a:ext cx="1524622" cy="1299379"/>
          </a:xfrm>
          <a:prstGeom prst="rect">
            <a:avLst/>
          </a:prstGeom>
          <a:ln w="3175">
            <a:solidFill>
              <a:schemeClr val="tx1"/>
            </a:solidFill>
          </a:ln>
        </p:spPr>
      </p:pic>
      <p:pic>
        <p:nvPicPr>
          <p:cNvPr id="49" name="圖片 48">
            <a:extLst>
              <a:ext uri="{FF2B5EF4-FFF2-40B4-BE49-F238E27FC236}">
                <a16:creationId xmlns:a16="http://schemas.microsoft.com/office/drawing/2014/main" id="{CAEEAEA9-D272-234F-2657-1B8AED9D17A3}"/>
              </a:ext>
            </a:extLst>
          </p:cNvPr>
          <p:cNvPicPr>
            <a:picLocks noChangeAspect="1"/>
          </p:cNvPicPr>
          <p:nvPr/>
        </p:nvPicPr>
        <p:blipFill rotWithShape="1">
          <a:blip r:embed="rId7">
            <a:extLst>
              <a:ext uri="{28A0092B-C50C-407E-A947-70E740481C1C}">
                <a14:useLocalDpi xmlns:a14="http://schemas.microsoft.com/office/drawing/2010/main" val="0"/>
              </a:ext>
            </a:extLst>
          </a:blip>
          <a:srcRect t="7143" r="24459" b="39654"/>
          <a:stretch/>
        </p:blipFill>
        <p:spPr>
          <a:xfrm>
            <a:off x="7996343" y="5175035"/>
            <a:ext cx="2391436" cy="1262144"/>
          </a:xfrm>
          <a:prstGeom prst="rect">
            <a:avLst/>
          </a:prstGeom>
        </p:spPr>
      </p:pic>
      <p:graphicFrame>
        <p:nvGraphicFramePr>
          <p:cNvPr id="50" name="表格 49">
            <a:extLst>
              <a:ext uri="{FF2B5EF4-FFF2-40B4-BE49-F238E27FC236}">
                <a16:creationId xmlns:a16="http://schemas.microsoft.com/office/drawing/2014/main" id="{42741DEB-A1B9-0806-B0EB-65F28EF10DB9}"/>
              </a:ext>
            </a:extLst>
          </p:cNvPr>
          <p:cNvGraphicFramePr>
            <a:graphicFrameLocks noGrp="1"/>
          </p:cNvGraphicFramePr>
          <p:nvPr>
            <p:extLst>
              <p:ext uri="{D42A27DB-BD31-4B8C-83A1-F6EECF244321}">
                <p14:modId xmlns:p14="http://schemas.microsoft.com/office/powerpoint/2010/main" val="2941327641"/>
              </p:ext>
            </p:extLst>
          </p:nvPr>
        </p:nvGraphicFramePr>
        <p:xfrm>
          <a:off x="8915214" y="925948"/>
          <a:ext cx="3181103" cy="596206"/>
        </p:xfrm>
        <a:graphic>
          <a:graphicData uri="http://schemas.openxmlformats.org/drawingml/2006/table">
            <a:tbl>
              <a:tblPr>
                <a:tableStyleId>{8799B23B-EC83-4686-B30A-512413B5E67A}</a:tableStyleId>
              </a:tblPr>
              <a:tblGrid>
                <a:gridCol w="598204">
                  <a:extLst>
                    <a:ext uri="{9D8B030D-6E8A-4147-A177-3AD203B41FA5}">
                      <a16:colId xmlns:a16="http://schemas.microsoft.com/office/drawing/2014/main" val="20000"/>
                    </a:ext>
                  </a:extLst>
                </a:gridCol>
                <a:gridCol w="508753">
                  <a:extLst>
                    <a:ext uri="{9D8B030D-6E8A-4147-A177-3AD203B41FA5}">
                      <a16:colId xmlns:a16="http://schemas.microsoft.com/office/drawing/2014/main" val="20001"/>
                    </a:ext>
                  </a:extLst>
                </a:gridCol>
                <a:gridCol w="514343">
                  <a:extLst>
                    <a:ext uri="{9D8B030D-6E8A-4147-A177-3AD203B41FA5}">
                      <a16:colId xmlns:a16="http://schemas.microsoft.com/office/drawing/2014/main" val="20002"/>
                    </a:ext>
                  </a:extLst>
                </a:gridCol>
                <a:gridCol w="542297">
                  <a:extLst>
                    <a:ext uri="{9D8B030D-6E8A-4147-A177-3AD203B41FA5}">
                      <a16:colId xmlns:a16="http://schemas.microsoft.com/office/drawing/2014/main" val="20003"/>
                    </a:ext>
                  </a:extLst>
                </a:gridCol>
                <a:gridCol w="519934">
                  <a:extLst>
                    <a:ext uri="{9D8B030D-6E8A-4147-A177-3AD203B41FA5}">
                      <a16:colId xmlns:a16="http://schemas.microsoft.com/office/drawing/2014/main" val="20004"/>
                    </a:ext>
                  </a:extLst>
                </a:gridCol>
                <a:gridCol w="497572">
                  <a:extLst>
                    <a:ext uri="{9D8B030D-6E8A-4147-A177-3AD203B41FA5}">
                      <a16:colId xmlns:a16="http://schemas.microsoft.com/office/drawing/2014/main" val="20005"/>
                    </a:ext>
                  </a:extLst>
                </a:gridCol>
              </a:tblGrid>
              <a:tr h="135253">
                <a:tc rowSpan="2">
                  <a:txBody>
                    <a:bodyPr/>
                    <a:lstStyle/>
                    <a:p>
                      <a:pPr algn="ctr" fontAlgn="ctr"/>
                      <a:r>
                        <a:rPr lang="zh-TW" altLang="en-US" sz="800" u="none" strike="noStrike" dirty="0">
                          <a:solidFill>
                            <a:srgbClr val="FEF2EB"/>
                          </a:solidFill>
                          <a:effectLst/>
                        </a:rPr>
                        <a:t>月份</a:t>
                      </a:r>
                      <a:endParaRPr lang="zh-TW" altLang="en-US" sz="8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rowSpan="2">
                  <a:txBody>
                    <a:bodyPr/>
                    <a:lstStyle/>
                    <a:p>
                      <a:pPr algn="ctr" fontAlgn="ctr"/>
                      <a:r>
                        <a:rPr lang="zh-TW" altLang="en-US" sz="800" u="none" strike="noStrike" dirty="0">
                          <a:solidFill>
                            <a:srgbClr val="FEF2EB"/>
                          </a:solidFill>
                          <a:effectLst/>
                        </a:rPr>
                        <a:t> 收案人數 </a:t>
                      </a:r>
                      <a:endParaRPr lang="zh-TW" altLang="en-US" sz="8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gridSpan="4">
                  <a:txBody>
                    <a:bodyPr/>
                    <a:lstStyle/>
                    <a:p>
                      <a:pPr algn="ctr" fontAlgn="ctr"/>
                      <a:r>
                        <a:rPr lang="zh-TW" altLang="en-US" sz="900" u="none" strike="noStrike" dirty="0">
                          <a:solidFill>
                            <a:srgbClr val="FEF2EB"/>
                          </a:solidFill>
                          <a:effectLst/>
                        </a:rPr>
                        <a:t>電話登記方案</a:t>
                      </a:r>
                      <a:endParaRPr lang="zh-TW" alt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178112">
                <a:tc vMerge="1">
                  <a:txBody>
                    <a:bodyPr/>
                    <a:lstStyle/>
                    <a:p>
                      <a:endParaRPr lang="zh-TW" altLang="en-US"/>
                    </a:p>
                  </a:txBody>
                  <a:tcPr/>
                </a:tc>
                <a:tc vMerge="1">
                  <a:txBody>
                    <a:bodyPr/>
                    <a:lstStyle/>
                    <a:p>
                      <a:endParaRPr lang="zh-TW" altLang="en-US"/>
                    </a:p>
                  </a:txBody>
                  <a:tcPr/>
                </a:tc>
                <a:tc>
                  <a:txBody>
                    <a:bodyPr/>
                    <a:lstStyle/>
                    <a:p>
                      <a:pPr algn="ctr" fontAlgn="ctr"/>
                      <a:r>
                        <a:rPr lang="en-US" sz="900" u="none" strike="noStrike" dirty="0">
                          <a:solidFill>
                            <a:srgbClr val="FEF2EB"/>
                          </a:solidFill>
                          <a:effectLst/>
                        </a:rPr>
                        <a:t>Welcome</a:t>
                      </a:r>
                      <a:endParaRPr 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en-US" sz="900" u="none" strike="noStrike" dirty="0">
                          <a:solidFill>
                            <a:srgbClr val="FEF2EB"/>
                          </a:solidFill>
                          <a:effectLst/>
                        </a:rPr>
                        <a:t>Outbound</a:t>
                      </a:r>
                      <a:endParaRPr 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en-US" sz="900" u="none" strike="noStrike" dirty="0">
                          <a:solidFill>
                            <a:srgbClr val="FEF2EB"/>
                          </a:solidFill>
                          <a:effectLst/>
                        </a:rPr>
                        <a:t>Inbound</a:t>
                      </a:r>
                      <a:endParaRPr 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en-US" altLang="zh-TW" sz="900" u="none" strike="noStrike" dirty="0">
                          <a:solidFill>
                            <a:srgbClr val="FEF2EB"/>
                          </a:solidFill>
                          <a:effectLst/>
                        </a:rPr>
                        <a:t>Remark</a:t>
                      </a:r>
                      <a:r>
                        <a:rPr lang="zh-TW" altLang="en-US" sz="900" u="none" strike="noStrike" dirty="0">
                          <a:solidFill>
                            <a:srgbClr val="FEF2EB"/>
                          </a:solidFill>
                          <a:effectLst/>
                        </a:rPr>
                        <a:t>　</a:t>
                      </a:r>
                      <a:endParaRPr lang="zh-TW" alt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extLst>
                  <a:ext uri="{0D108BD9-81ED-4DB2-BD59-A6C34878D82A}">
                    <a16:rowId xmlns:a16="http://schemas.microsoft.com/office/drawing/2014/main" val="10001"/>
                  </a:ext>
                </a:extLst>
              </a:tr>
              <a:tr h="271409">
                <a:tc>
                  <a:txBody>
                    <a:bodyPr/>
                    <a:lstStyle/>
                    <a:p>
                      <a:pPr algn="ctr" fontAlgn="ctr"/>
                      <a:r>
                        <a:rPr lang="en-US" altLang="zh-TW" sz="900" u="none" strike="noStrike" dirty="0">
                          <a:solidFill>
                            <a:srgbClr val="FEF2EB"/>
                          </a:solidFill>
                          <a:effectLst/>
                        </a:rPr>
                        <a:t>2020-01</a:t>
                      </a:r>
                      <a:endParaRPr lang="en-US" altLang="zh-TW"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zh-TW" altLang="en-US" sz="900" u="none" strike="noStrike">
                          <a:solidFill>
                            <a:srgbClr val="FEF2EB"/>
                          </a:solidFill>
                          <a:effectLst/>
                        </a:rPr>
                        <a:t>　</a:t>
                      </a:r>
                      <a:endParaRPr lang="zh-TW" altLang="en-US" sz="900" b="1" i="0" u="none" strike="noStrike">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zh-TW" altLang="en-US" sz="900" u="none" strike="noStrike">
                          <a:solidFill>
                            <a:srgbClr val="FEF2EB"/>
                          </a:solidFill>
                          <a:effectLst/>
                        </a:rPr>
                        <a:t>　</a:t>
                      </a:r>
                      <a:endParaRPr lang="zh-TW" altLang="en-US" sz="900" b="1" i="0" u="none" strike="noStrike">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zh-TW" altLang="en-US" sz="900" u="none" strike="noStrike">
                          <a:solidFill>
                            <a:srgbClr val="FEF2EB"/>
                          </a:solidFill>
                          <a:effectLst/>
                        </a:rPr>
                        <a:t>　</a:t>
                      </a:r>
                      <a:endParaRPr lang="zh-TW" altLang="en-US" sz="900" b="1" i="0" u="none" strike="noStrike">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zh-TW" altLang="en-US" sz="900" u="none" strike="noStrike">
                          <a:solidFill>
                            <a:srgbClr val="FEF2EB"/>
                          </a:solidFill>
                          <a:effectLst/>
                        </a:rPr>
                        <a:t>　</a:t>
                      </a:r>
                      <a:endParaRPr lang="zh-TW" altLang="en-US" sz="900" b="1" i="0" u="none" strike="noStrike">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tc>
                  <a:txBody>
                    <a:bodyPr/>
                    <a:lstStyle/>
                    <a:p>
                      <a:pPr algn="ctr" fontAlgn="ctr"/>
                      <a:r>
                        <a:rPr lang="zh-TW" altLang="en-US" sz="900" u="none" strike="noStrike" dirty="0">
                          <a:solidFill>
                            <a:srgbClr val="FEF2EB"/>
                          </a:solidFill>
                          <a:effectLst/>
                        </a:rPr>
                        <a:t>　</a:t>
                      </a:r>
                      <a:endParaRPr lang="zh-TW" altLang="en-US" sz="900" b="1" i="0" u="none" strike="noStrike" dirty="0">
                        <a:solidFill>
                          <a:srgbClr val="FEF2EB"/>
                        </a:solidFill>
                        <a:effectLst/>
                        <a:latin typeface="Microsoft JhengHei Light" panose="020B0304030504040204" pitchFamily="34" charset="-120"/>
                        <a:ea typeface="Microsoft JhengHei Light" panose="020B0304030504040204" pitchFamily="34" charset="-120"/>
                      </a:endParaRPr>
                    </a:p>
                  </a:txBody>
                  <a:tcPr marL="9525" marR="9525" marT="9525" marB="0" anchor="ctr"/>
                </a:tc>
                <a:extLst>
                  <a:ext uri="{0D108BD9-81ED-4DB2-BD59-A6C34878D82A}">
                    <a16:rowId xmlns:a16="http://schemas.microsoft.com/office/drawing/2014/main" val="10002"/>
                  </a:ext>
                </a:extLst>
              </a:tr>
            </a:tbl>
          </a:graphicData>
        </a:graphic>
      </p:graphicFrame>
      <p:pic>
        <p:nvPicPr>
          <p:cNvPr id="51" name="圖片 50">
            <a:extLst>
              <a:ext uri="{FF2B5EF4-FFF2-40B4-BE49-F238E27FC236}">
                <a16:creationId xmlns:a16="http://schemas.microsoft.com/office/drawing/2014/main" id="{C5B2F955-2F78-1099-9FBA-E4A6D0C44768}"/>
              </a:ext>
            </a:extLst>
          </p:cNvPr>
          <p:cNvPicPr>
            <a:picLocks noChangeAspect="1"/>
          </p:cNvPicPr>
          <p:nvPr/>
        </p:nvPicPr>
        <p:blipFill rotWithShape="1">
          <a:blip r:embed="rId8"/>
          <a:srcRect l="980" t="21427" r="1783" b="4284"/>
          <a:stretch/>
        </p:blipFill>
        <p:spPr>
          <a:xfrm>
            <a:off x="1998889" y="5175035"/>
            <a:ext cx="1947400" cy="1407211"/>
          </a:xfrm>
          <a:prstGeom prst="rect">
            <a:avLst/>
          </a:prstGeom>
          <a:ln w="3175">
            <a:solidFill>
              <a:schemeClr val="tx1"/>
            </a:solidFill>
          </a:ln>
        </p:spPr>
      </p:pic>
    </p:spTree>
    <p:extLst>
      <p:ext uri="{BB962C8B-B14F-4D97-AF65-F5344CB8AC3E}">
        <p14:creationId xmlns:p14="http://schemas.microsoft.com/office/powerpoint/2010/main" val="2275647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3ABD-873C-16F5-616E-8F74E32E97B1}"/>
              </a:ext>
            </a:extLst>
          </p:cNvPr>
          <p:cNvSpPr/>
          <p:nvPr/>
        </p:nvSpPr>
        <p:spPr>
          <a:xfrm rot="5400000">
            <a:off x="-966019"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A5A05208-BCF6-08AC-3A5D-7756D055041F}"/>
              </a:ext>
            </a:extLst>
          </p:cNvPr>
          <p:cNvSpPr/>
          <p:nvPr/>
        </p:nvSpPr>
        <p:spPr>
          <a:xfrm>
            <a:off x="747252" y="717755"/>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D92E5AF4-17FE-5DBF-90E5-CC3D788E9C88}"/>
              </a:ext>
            </a:extLst>
          </p:cNvPr>
          <p:cNvSpPr txBox="1"/>
          <p:nvPr/>
        </p:nvSpPr>
        <p:spPr>
          <a:xfrm>
            <a:off x="442451" y="2998113"/>
            <a:ext cx="3185652" cy="861774"/>
          </a:xfrm>
          <a:prstGeom prst="rect">
            <a:avLst/>
          </a:prstGeom>
          <a:noFill/>
        </p:spPr>
        <p:txBody>
          <a:bodyPr wrap="square">
            <a:spAutoFit/>
          </a:bodyPr>
          <a:lstStyle/>
          <a:p>
            <a:r>
              <a:rPr kumimoji="1" lang="zh-TW" altLang="en-US" sz="1800" dirty="0">
                <a:solidFill>
                  <a:schemeClr val="bg1"/>
                </a:solidFill>
                <a:latin typeface="微軟正黑體" panose="020B0604030504040204" pitchFamily="34" charset="-120"/>
                <a:ea typeface="微軟正黑體" panose="020B0604030504040204" pitchFamily="34" charset="-120"/>
              </a:rPr>
              <a:t>創造價值</a:t>
            </a:r>
            <a:endParaRPr kumimoji="1" lang="en-US" altLang="zh-TW" sz="1800" dirty="0">
              <a:solidFill>
                <a:schemeClr val="bg1"/>
              </a:solidFill>
              <a:latin typeface="微軟正黑體" panose="020B0604030504040204" pitchFamily="34" charset="-120"/>
              <a:ea typeface="微軟正黑體" panose="020B0604030504040204" pitchFamily="34" charset="-120"/>
            </a:endParaRPr>
          </a:p>
          <a:p>
            <a:r>
              <a:rPr kumimoji="1" lang="en-US" altLang="zh-TW" sz="3200" b="1" dirty="0">
                <a:solidFill>
                  <a:schemeClr val="bg1"/>
                </a:solidFill>
                <a:latin typeface="+mj-lt"/>
              </a:rPr>
              <a:t>Value</a:t>
            </a:r>
            <a:r>
              <a:rPr kumimoji="1" lang="zh-TW" altLang="en-US" sz="3200" b="1" dirty="0">
                <a:solidFill>
                  <a:schemeClr val="bg1"/>
                </a:solidFill>
                <a:latin typeface="+mj-lt"/>
              </a:rPr>
              <a:t> </a:t>
            </a:r>
            <a:r>
              <a:rPr kumimoji="1" lang="en-US" altLang="zh-TW" sz="3200" b="1" dirty="0">
                <a:solidFill>
                  <a:schemeClr val="bg1"/>
                </a:solidFill>
                <a:latin typeface="+mj-lt"/>
              </a:rPr>
              <a:t>Created.</a:t>
            </a:r>
          </a:p>
        </p:txBody>
      </p:sp>
      <p:sp>
        <p:nvSpPr>
          <p:cNvPr id="7" name="文字方塊 6">
            <a:extLst>
              <a:ext uri="{FF2B5EF4-FFF2-40B4-BE49-F238E27FC236}">
                <a16:creationId xmlns:a16="http://schemas.microsoft.com/office/drawing/2014/main" id="{7D1D487C-0A5D-5CB8-492E-02B58B0111E4}"/>
              </a:ext>
            </a:extLst>
          </p:cNvPr>
          <p:cNvSpPr txBox="1"/>
          <p:nvPr/>
        </p:nvSpPr>
        <p:spPr>
          <a:xfrm>
            <a:off x="6115664" y="3859887"/>
            <a:ext cx="6096000" cy="748923"/>
          </a:xfrm>
          <a:prstGeom prst="rect">
            <a:avLst/>
          </a:prstGeom>
          <a:noFill/>
        </p:spPr>
        <p:txBody>
          <a:bodyPr wrap="square">
            <a:spAutoFit/>
          </a:bodyPr>
          <a:lstStyle/>
          <a:p>
            <a:pPr>
              <a:spcAft>
                <a:spcPts val="800"/>
              </a:spcAft>
              <a:tabLst>
                <a:tab pos="457200" algn="l"/>
              </a:tabLst>
            </a:pPr>
            <a:r>
              <a:rPr kumimoji="1"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攜手睿至</a:t>
            </a:r>
            <a:endParaRPr kumimoji="1"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spcAft>
                <a:spcPts val="800"/>
              </a:spcAft>
              <a:tabLst>
                <a:tab pos="457200" algn="l"/>
              </a:tabLst>
            </a:pPr>
            <a:r>
              <a:rPr kumimoji="1" lang="zh-TW" altLang="en-US" b="1" dirty="0">
                <a:solidFill>
                  <a:schemeClr val="tx1">
                    <a:lumMod val="65000"/>
                    <a:lumOff val="35000"/>
                  </a:schemeClr>
                </a:solidFill>
                <a:latin typeface="微軟正黑體" panose="020B0604030504040204" pitchFamily="34" charset="-120"/>
                <a:ea typeface="微軟正黑體" panose="020B0604030504040204" pitchFamily="34" charset="-120"/>
              </a:rPr>
              <a:t>共創卓越價值</a:t>
            </a:r>
            <a:endParaRPr kumimoji="1" lang="en-US" altLang="zh-TW"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ADDE62A-07AB-F7F3-0379-02835BC7F2F5}"/>
              </a:ext>
            </a:extLst>
          </p:cNvPr>
          <p:cNvSpPr txBox="1"/>
          <p:nvPr/>
        </p:nvSpPr>
        <p:spPr>
          <a:xfrm>
            <a:off x="4238305" y="3352475"/>
            <a:ext cx="1375312" cy="707886"/>
          </a:xfrm>
          <a:prstGeom prst="rect">
            <a:avLst/>
          </a:prstGeom>
          <a:solidFill>
            <a:srgbClr val="FEF2EB"/>
          </a:solidFill>
        </p:spPr>
        <p:txBody>
          <a:bodyPr wrap="square" rtlCol="0">
            <a:spAutoFit/>
          </a:bodyPr>
          <a:lstStyle/>
          <a:p>
            <a:pPr algn="ctr"/>
            <a:r>
              <a:rPr kumimoji="1" lang="en-US" altLang="zh-TW" sz="4000" dirty="0">
                <a:solidFill>
                  <a:srgbClr val="252525"/>
                </a:solidFill>
              </a:rPr>
              <a:t>0</a:t>
            </a:r>
            <a:r>
              <a:rPr kumimoji="1" lang="zh-TW" altLang="en-US" sz="4000" dirty="0">
                <a:solidFill>
                  <a:srgbClr val="252525"/>
                </a:solidFill>
              </a:rPr>
              <a:t> </a:t>
            </a:r>
            <a:r>
              <a:rPr kumimoji="1" lang="en-US" altLang="zh-TW" sz="4000" dirty="0">
                <a:solidFill>
                  <a:srgbClr val="252525"/>
                </a:solidFill>
              </a:rPr>
              <a:t>5</a:t>
            </a:r>
            <a:endParaRPr kumimoji="1" lang="zh-TW" altLang="en-US" sz="4000" dirty="0">
              <a:solidFill>
                <a:srgbClr val="252525"/>
              </a:solidFill>
            </a:endParaRPr>
          </a:p>
        </p:txBody>
      </p:sp>
      <p:sp>
        <p:nvSpPr>
          <p:cNvPr id="11" name="文字方塊 10">
            <a:extLst>
              <a:ext uri="{FF2B5EF4-FFF2-40B4-BE49-F238E27FC236}">
                <a16:creationId xmlns:a16="http://schemas.microsoft.com/office/drawing/2014/main" id="{FFD65493-C0BC-8050-1925-8613B9E9602E}"/>
              </a:ext>
            </a:extLst>
          </p:cNvPr>
          <p:cNvSpPr txBox="1"/>
          <p:nvPr/>
        </p:nvSpPr>
        <p:spPr>
          <a:xfrm>
            <a:off x="6105832" y="2659558"/>
            <a:ext cx="2991814" cy="1200329"/>
          </a:xfrm>
          <a:prstGeom prst="rect">
            <a:avLst/>
          </a:prstGeom>
          <a:noFill/>
        </p:spPr>
        <p:txBody>
          <a:bodyPr wrap="square" rtlCol="0">
            <a:spAutoFit/>
          </a:bodyPr>
          <a:lstStyle/>
          <a:p>
            <a:r>
              <a:rPr kumimoji="1" lang="en-US" altLang="zh-TW" sz="2400" b="1" dirty="0">
                <a:solidFill>
                  <a:srgbClr val="252525"/>
                </a:solidFill>
                <a:latin typeface="+mj-lt"/>
                <a:cs typeface="Calibri" panose="020F0502020204030204" pitchFamily="34" charset="0"/>
              </a:rPr>
              <a:t>RAYZ</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MARKETING</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CONSULTANCY</a:t>
            </a:r>
            <a:r>
              <a:rPr kumimoji="1" lang="zh-TW" altLang="en-US" sz="2400" b="1" dirty="0">
                <a:solidFill>
                  <a:srgbClr val="252525"/>
                </a:solidFill>
                <a:latin typeface="+mj-lt"/>
                <a:cs typeface="Calibri" panose="020F0502020204030204" pitchFamily="34" charset="0"/>
              </a:rPr>
              <a:t> </a:t>
            </a:r>
            <a:r>
              <a:rPr kumimoji="1" lang="en-US" altLang="zh-TW" sz="2400" b="1" dirty="0">
                <a:solidFill>
                  <a:srgbClr val="252525"/>
                </a:solidFill>
                <a:latin typeface="+mj-lt"/>
                <a:cs typeface="Calibri" panose="020F0502020204030204" pitchFamily="34" charset="0"/>
              </a:rPr>
              <a:t>LTD.</a:t>
            </a:r>
          </a:p>
        </p:txBody>
      </p:sp>
      <p:cxnSp>
        <p:nvCxnSpPr>
          <p:cNvPr id="12" name="直線接點 11">
            <a:extLst>
              <a:ext uri="{FF2B5EF4-FFF2-40B4-BE49-F238E27FC236}">
                <a16:creationId xmlns:a16="http://schemas.microsoft.com/office/drawing/2014/main" id="{1E72C5D1-41BB-393D-B8E7-2ABADABF00AC}"/>
              </a:ext>
            </a:extLst>
          </p:cNvPr>
          <p:cNvCxnSpPr/>
          <p:nvPr/>
        </p:nvCxnSpPr>
        <p:spPr>
          <a:xfrm>
            <a:off x="8887888" y="3703584"/>
            <a:ext cx="1691148" cy="0"/>
          </a:xfrm>
          <a:prstGeom prst="line">
            <a:avLst/>
          </a:prstGeom>
          <a:ln>
            <a:solidFill>
              <a:srgbClr val="25252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286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a:extLst>
            <a:ext uri="{FF2B5EF4-FFF2-40B4-BE49-F238E27FC236}">
              <a16:creationId xmlns:a16="http://schemas.microsoft.com/office/drawing/2014/main" id="{7B084903-2A45-57D9-8836-0D840F3FFD3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2BB734BD-9F82-707C-19F1-87762E76A729}"/>
              </a:ext>
            </a:extLst>
          </p:cNvPr>
          <p:cNvSpPr/>
          <p:nvPr/>
        </p:nvSpPr>
        <p:spPr>
          <a:xfrm>
            <a:off x="0" y="0"/>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87A8F174-45FF-6652-D9F4-51FFDDB1486C}"/>
              </a:ext>
            </a:extLst>
          </p:cNvPr>
          <p:cNvSpPr txBox="1"/>
          <p:nvPr/>
        </p:nvSpPr>
        <p:spPr>
          <a:xfrm>
            <a:off x="674095" y="919747"/>
            <a:ext cx="2439784" cy="1323439"/>
          </a:xfrm>
          <a:prstGeom prst="rect">
            <a:avLst/>
          </a:prstGeom>
          <a:noFill/>
        </p:spPr>
        <p:txBody>
          <a:bodyPr wrap="square">
            <a:spAutoFit/>
          </a:bodyPr>
          <a:lstStyle/>
          <a:p>
            <a:r>
              <a:rPr kumimoji="1" lang="en-US" altLang="zh-TW" sz="4000" b="1" dirty="0">
                <a:solidFill>
                  <a:srgbClr val="FEF2EB"/>
                </a:solidFill>
                <a:latin typeface="+mj-lt"/>
              </a:rPr>
              <a:t>Value</a:t>
            </a:r>
            <a:r>
              <a:rPr kumimoji="1" lang="zh-TW" altLang="en-US" sz="4000" b="1" dirty="0">
                <a:solidFill>
                  <a:srgbClr val="FEF2EB"/>
                </a:solidFill>
                <a:latin typeface="+mj-lt"/>
              </a:rPr>
              <a:t> </a:t>
            </a:r>
            <a:endParaRPr kumimoji="1" lang="en-US" altLang="zh-TW" sz="4000" b="1" dirty="0">
              <a:solidFill>
                <a:srgbClr val="FEF2EB"/>
              </a:solidFill>
              <a:latin typeface="+mj-lt"/>
            </a:endParaRPr>
          </a:p>
          <a:p>
            <a:r>
              <a:rPr kumimoji="1" lang="en-US" altLang="zh-TW" sz="4000" b="1" dirty="0">
                <a:solidFill>
                  <a:srgbClr val="FEF2EB"/>
                </a:solidFill>
                <a:latin typeface="+mj-lt"/>
              </a:rPr>
              <a:t>Created.</a:t>
            </a:r>
          </a:p>
        </p:txBody>
      </p:sp>
      <p:sp>
        <p:nvSpPr>
          <p:cNvPr id="8" name="文字方塊 7">
            <a:extLst>
              <a:ext uri="{FF2B5EF4-FFF2-40B4-BE49-F238E27FC236}">
                <a16:creationId xmlns:a16="http://schemas.microsoft.com/office/drawing/2014/main" id="{4087D705-EAB5-BB7B-BE29-0F421EE51287}"/>
              </a:ext>
            </a:extLst>
          </p:cNvPr>
          <p:cNvSpPr txBox="1"/>
          <p:nvPr/>
        </p:nvSpPr>
        <p:spPr>
          <a:xfrm>
            <a:off x="4136921" y="1242111"/>
            <a:ext cx="2930013" cy="678712"/>
          </a:xfrm>
          <a:prstGeom prst="rect">
            <a:avLst/>
          </a:prstGeom>
          <a:noFill/>
        </p:spPr>
        <p:txBody>
          <a:bodyPr wrap="square">
            <a:spAutoFit/>
          </a:bodyPr>
          <a:lstStyle/>
          <a:p>
            <a:pPr marL="212392" algn="ctr">
              <a:lnSpc>
                <a:spcPct val="115000"/>
              </a:lnSpc>
              <a:spcAft>
                <a:spcPts val="800"/>
              </a:spcAft>
              <a:tabLst>
                <a:tab pos="1371600" algn="l"/>
              </a:tabLst>
            </a:pPr>
            <a:r>
              <a:rPr lang="zh-TW" altLang="en-US" sz="1600" b="1" dirty="0">
                <a:solidFill>
                  <a:srgbClr val="FEF2EB"/>
                </a:solidFill>
                <a:latin typeface="微軟正黑體" panose="020B0604030504040204" pitchFamily="34" charset="-120"/>
                <a:ea typeface="微軟正黑體" panose="020B0604030504040204" pitchFamily="34" charset="-120"/>
              </a:rPr>
              <a:t>提升品牌影響力</a:t>
            </a:r>
            <a:endParaRPr lang="en-US" altLang="zh-TW" sz="1600" b="1" dirty="0">
              <a:solidFill>
                <a:srgbClr val="FEF2EB"/>
              </a:solidFill>
              <a:latin typeface="微軟正黑體" panose="020B0604030504040204" pitchFamily="34" charset="-120"/>
              <a:ea typeface="微軟正黑體" panose="020B0604030504040204" pitchFamily="34" charset="-120"/>
            </a:endParaRPr>
          </a:p>
          <a:p>
            <a:pPr marL="212392" algn="ctr">
              <a:lnSpc>
                <a:spcPct val="115000"/>
              </a:lnSpc>
              <a:spcAft>
                <a:spcPts val="800"/>
              </a:spcAft>
              <a:tabLst>
                <a:tab pos="1371600" algn="l"/>
              </a:tabLst>
            </a:pPr>
            <a:r>
              <a:rPr lang="zh-TW" altLang="en-US" sz="1200" b="1" dirty="0">
                <a:solidFill>
                  <a:srgbClr val="FEF2EB"/>
                </a:solidFill>
                <a:latin typeface="微軟正黑體" panose="020B0604030504040204" pitchFamily="34" charset="-120"/>
                <a:ea typeface="微軟正黑體" panose="020B0604030504040204" pitchFamily="34" charset="-120"/>
              </a:rPr>
              <a:t>透過精準行銷 </a:t>
            </a:r>
            <a:r>
              <a:rPr lang="en-US" altLang="zh-TW" sz="1200" b="1" dirty="0">
                <a:solidFill>
                  <a:srgbClr val="FEF2EB"/>
                </a:solidFill>
                <a:latin typeface="微軟正黑體" panose="020B0604030504040204" pitchFamily="34" charset="-120"/>
                <a:ea typeface="微軟正黑體" panose="020B0604030504040204" pitchFamily="34" charset="-120"/>
              </a:rPr>
              <a:t>/</a:t>
            </a:r>
            <a:r>
              <a:rPr lang="zh-TW" altLang="en-US" sz="1200" b="1" dirty="0">
                <a:solidFill>
                  <a:srgbClr val="FEF2EB"/>
                </a:solidFill>
                <a:latin typeface="微軟正黑體" panose="020B0604030504040204" pitchFamily="34" charset="-120"/>
                <a:ea typeface="微軟正黑體" panose="020B0604030504040204" pitchFamily="34" charset="-120"/>
              </a:rPr>
              <a:t> 塑造強勢品牌</a:t>
            </a:r>
          </a:p>
        </p:txBody>
      </p:sp>
      <p:sp>
        <p:nvSpPr>
          <p:cNvPr id="9" name="文字方塊 8">
            <a:extLst>
              <a:ext uri="{FF2B5EF4-FFF2-40B4-BE49-F238E27FC236}">
                <a16:creationId xmlns:a16="http://schemas.microsoft.com/office/drawing/2014/main" id="{830B1914-1D7F-027C-6947-A7FCC5342F29}"/>
              </a:ext>
            </a:extLst>
          </p:cNvPr>
          <p:cNvSpPr txBox="1"/>
          <p:nvPr/>
        </p:nvSpPr>
        <p:spPr>
          <a:xfrm>
            <a:off x="8218691" y="1242111"/>
            <a:ext cx="2930013" cy="672685"/>
          </a:xfrm>
          <a:prstGeom prst="rect">
            <a:avLst/>
          </a:prstGeom>
          <a:noFill/>
        </p:spPr>
        <p:txBody>
          <a:bodyPr wrap="square">
            <a:spAutoFit/>
          </a:bodyPr>
          <a:lstStyle/>
          <a:p>
            <a:pPr marL="212392" algn="ctr">
              <a:lnSpc>
                <a:spcPct val="115000"/>
              </a:lnSpc>
              <a:spcAft>
                <a:spcPts val="800"/>
              </a:spcAft>
              <a:tabLst>
                <a:tab pos="1371600" algn="l"/>
              </a:tabLst>
            </a:pPr>
            <a:r>
              <a:rPr lang="zh-TW" altLang="en-US" sz="1600" b="1" dirty="0">
                <a:solidFill>
                  <a:srgbClr val="FEF2EB"/>
                </a:solidFill>
                <a:latin typeface="微軟正黑體" panose="020B0604030504040204" pitchFamily="34" charset="-120"/>
                <a:ea typeface="微軟正黑體" panose="020B0604030504040204" pitchFamily="34" charset="-120"/>
              </a:rPr>
              <a:t>加速市場滲透</a:t>
            </a:r>
            <a:endParaRPr lang="en-US" altLang="zh-TW" sz="1600" b="1" dirty="0">
              <a:solidFill>
                <a:srgbClr val="FEF2EB"/>
              </a:solidFill>
              <a:latin typeface="微軟正黑體" panose="020B0604030504040204" pitchFamily="34" charset="-120"/>
              <a:ea typeface="微軟正黑體" panose="020B0604030504040204" pitchFamily="34" charset="-120"/>
            </a:endParaRPr>
          </a:p>
          <a:p>
            <a:pPr marL="212392" algn="ctr">
              <a:lnSpc>
                <a:spcPct val="115000"/>
              </a:lnSpc>
              <a:spcAft>
                <a:spcPts val="800"/>
              </a:spcAft>
              <a:tabLst>
                <a:tab pos="1371600" algn="l"/>
              </a:tabLst>
            </a:pPr>
            <a:r>
              <a:rPr lang="zh-TW" altLang="en-US" sz="1200" b="1" dirty="0">
                <a:solidFill>
                  <a:srgbClr val="FEF2EB"/>
                </a:solidFill>
                <a:latin typeface="微軟正黑體" panose="020B0604030504040204" pitchFamily="34" charset="-120"/>
                <a:ea typeface="微軟正黑體" panose="020B0604030504040204" pitchFamily="34" charset="-120"/>
              </a:rPr>
              <a:t>有效的市場策略 </a:t>
            </a:r>
            <a:r>
              <a:rPr lang="en-US" altLang="zh-TW" sz="1200" b="1" dirty="0">
                <a:solidFill>
                  <a:srgbClr val="FEF2EB"/>
                </a:solidFill>
                <a:latin typeface="微軟正黑體" panose="020B0604030504040204" pitchFamily="34" charset="-120"/>
                <a:ea typeface="微軟正黑體" panose="020B0604030504040204" pitchFamily="34" charset="-120"/>
              </a:rPr>
              <a:t>/</a:t>
            </a:r>
            <a:r>
              <a:rPr lang="zh-TW" altLang="en-US" sz="1200" b="1" dirty="0">
                <a:solidFill>
                  <a:srgbClr val="FEF2EB"/>
                </a:solidFill>
                <a:latin typeface="微軟正黑體" panose="020B0604030504040204" pitchFamily="34" charset="-120"/>
                <a:ea typeface="微軟正黑體" panose="020B0604030504040204" pitchFamily="34" charset="-120"/>
              </a:rPr>
              <a:t> 快速觸及目標受眾</a:t>
            </a:r>
          </a:p>
        </p:txBody>
      </p:sp>
      <p:sp>
        <p:nvSpPr>
          <p:cNvPr id="10" name="文字方塊 9">
            <a:extLst>
              <a:ext uri="{FF2B5EF4-FFF2-40B4-BE49-F238E27FC236}">
                <a16:creationId xmlns:a16="http://schemas.microsoft.com/office/drawing/2014/main" id="{F4AC041F-0709-CC1C-051E-0BE8BACBE819}"/>
              </a:ext>
            </a:extLst>
          </p:cNvPr>
          <p:cNvSpPr txBox="1"/>
          <p:nvPr/>
        </p:nvSpPr>
        <p:spPr>
          <a:xfrm>
            <a:off x="302009" y="4713258"/>
            <a:ext cx="2605394" cy="678712"/>
          </a:xfrm>
          <a:prstGeom prst="rect">
            <a:avLst/>
          </a:prstGeom>
          <a:noFill/>
        </p:spPr>
        <p:txBody>
          <a:bodyPr wrap="square">
            <a:spAutoFit/>
          </a:bodyPr>
          <a:lstStyle/>
          <a:p>
            <a:pPr marL="212392" algn="ctr">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優化資源配置</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marL="212392" algn="ctr">
              <a:lnSpc>
                <a:spcPct val="115000"/>
              </a:lnSpc>
              <a:spcAft>
                <a:spcPts val="800"/>
              </a:spcAft>
              <a:tabLst>
                <a:tab pos="1371600" algn="l"/>
              </a:tabLst>
            </a:pPr>
            <a:r>
              <a:rPr lang="zh-TW" altLang="en-US" sz="1200" b="1" dirty="0">
                <a:solidFill>
                  <a:srgbClr val="252525"/>
                </a:solidFill>
                <a:latin typeface="微軟正黑體" panose="020B0604030504040204" pitchFamily="34" charset="-120"/>
                <a:ea typeface="微軟正黑體" panose="020B0604030504040204" pitchFamily="34" charset="-120"/>
              </a:rPr>
              <a:t>專業分工 </a:t>
            </a:r>
            <a:r>
              <a:rPr lang="en-US" altLang="zh-TW" sz="1200" b="1" dirty="0">
                <a:solidFill>
                  <a:srgbClr val="252525"/>
                </a:solidFill>
                <a:latin typeface="微軟正黑體" panose="020B0604030504040204" pitchFamily="34" charset="-120"/>
                <a:ea typeface="微軟正黑體" panose="020B0604030504040204" pitchFamily="34" charset="-120"/>
              </a:rPr>
              <a:t>/</a:t>
            </a:r>
            <a:r>
              <a:rPr lang="zh-TW" altLang="en-US" sz="1200" b="1" dirty="0">
                <a:solidFill>
                  <a:srgbClr val="252525"/>
                </a:solidFill>
                <a:latin typeface="微軟正黑體" panose="020B0604030504040204" pitchFamily="34" charset="-120"/>
                <a:ea typeface="微軟正黑體" panose="020B0604030504040204" pitchFamily="34" charset="-120"/>
              </a:rPr>
              <a:t> 讓您專注核心研發</a:t>
            </a:r>
          </a:p>
        </p:txBody>
      </p:sp>
      <p:sp>
        <p:nvSpPr>
          <p:cNvPr id="11" name="文字方塊 10">
            <a:extLst>
              <a:ext uri="{FF2B5EF4-FFF2-40B4-BE49-F238E27FC236}">
                <a16:creationId xmlns:a16="http://schemas.microsoft.com/office/drawing/2014/main" id="{15BEB9BB-16A3-5200-46E5-87526680B7F3}"/>
              </a:ext>
            </a:extLst>
          </p:cNvPr>
          <p:cNvSpPr txBox="1"/>
          <p:nvPr/>
        </p:nvSpPr>
        <p:spPr>
          <a:xfrm>
            <a:off x="4370284" y="4713258"/>
            <a:ext cx="2463288" cy="678712"/>
          </a:xfrm>
          <a:prstGeom prst="rect">
            <a:avLst/>
          </a:prstGeom>
          <a:noFill/>
        </p:spPr>
        <p:txBody>
          <a:bodyPr wrap="square">
            <a:spAutoFit/>
          </a:bodyPr>
          <a:lstStyle/>
          <a:p>
            <a:pPr marL="212392" algn="ctr">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確保合規運營</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marL="212392" algn="ctr">
              <a:lnSpc>
                <a:spcPct val="115000"/>
              </a:lnSpc>
              <a:spcAft>
                <a:spcPts val="800"/>
              </a:spcAft>
              <a:tabLst>
                <a:tab pos="1371600" algn="l"/>
              </a:tabLst>
            </a:pPr>
            <a:r>
              <a:rPr lang="zh-TW" altLang="en-US" sz="1200" b="1" dirty="0">
                <a:solidFill>
                  <a:srgbClr val="252525"/>
                </a:solidFill>
                <a:latin typeface="微軟正黑體" panose="020B0604030504040204" pitchFamily="34" charset="-120"/>
                <a:ea typeface="微軟正黑體" panose="020B0604030504040204" pitchFamily="34" charset="-120"/>
              </a:rPr>
              <a:t>熟悉法規 </a:t>
            </a:r>
            <a:r>
              <a:rPr lang="en-US" altLang="zh-TW" sz="1200" b="1" dirty="0">
                <a:solidFill>
                  <a:srgbClr val="252525"/>
                </a:solidFill>
                <a:latin typeface="微軟正黑體" panose="020B0604030504040204" pitchFamily="34" charset="-120"/>
                <a:ea typeface="微軟正黑體" panose="020B0604030504040204" pitchFamily="34" charset="-120"/>
              </a:rPr>
              <a:t>/</a:t>
            </a:r>
            <a:r>
              <a:rPr lang="zh-TW" altLang="en-US" sz="1200" b="1" dirty="0">
                <a:solidFill>
                  <a:srgbClr val="252525"/>
                </a:solidFill>
                <a:latin typeface="微軟正黑體" panose="020B0604030504040204" pitchFamily="34" charset="-120"/>
                <a:ea typeface="微軟正黑體" panose="020B0604030504040204" pitchFamily="34" charset="-120"/>
              </a:rPr>
              <a:t> 降低行銷風險</a:t>
            </a:r>
          </a:p>
        </p:txBody>
      </p:sp>
      <p:sp>
        <p:nvSpPr>
          <p:cNvPr id="12" name="文字方塊 11">
            <a:extLst>
              <a:ext uri="{FF2B5EF4-FFF2-40B4-BE49-F238E27FC236}">
                <a16:creationId xmlns:a16="http://schemas.microsoft.com/office/drawing/2014/main" id="{E438C0E8-3FEA-5CD6-6A94-4D603EC419C6}"/>
              </a:ext>
            </a:extLst>
          </p:cNvPr>
          <p:cNvSpPr txBox="1"/>
          <p:nvPr/>
        </p:nvSpPr>
        <p:spPr>
          <a:xfrm>
            <a:off x="7927441" y="4716864"/>
            <a:ext cx="3311012" cy="678712"/>
          </a:xfrm>
          <a:prstGeom prst="rect">
            <a:avLst/>
          </a:prstGeom>
          <a:noFill/>
        </p:spPr>
        <p:txBody>
          <a:bodyPr wrap="square">
            <a:spAutoFit/>
          </a:bodyPr>
          <a:lstStyle/>
          <a:p>
            <a:pPr marL="212392" algn="ctr">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強化醫病關係</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marL="212392" algn="ctr">
              <a:lnSpc>
                <a:spcPct val="115000"/>
              </a:lnSpc>
              <a:spcAft>
                <a:spcPts val="800"/>
              </a:spcAft>
              <a:tabLst>
                <a:tab pos="1371600" algn="l"/>
              </a:tabLst>
            </a:pPr>
            <a:r>
              <a:rPr lang="zh-TW" altLang="en-US" sz="1200" b="1" dirty="0">
                <a:solidFill>
                  <a:srgbClr val="252525"/>
                </a:solidFill>
                <a:latin typeface="微軟正黑體" panose="020B0604030504040204" pitchFamily="34" charset="-120"/>
                <a:ea typeface="微軟正黑體" panose="020B0604030504040204" pitchFamily="34" charset="-120"/>
              </a:rPr>
              <a:t>透過病患支持計畫 </a:t>
            </a:r>
            <a:r>
              <a:rPr lang="en-US" altLang="zh-TW" sz="1200" b="1" dirty="0">
                <a:solidFill>
                  <a:srgbClr val="252525"/>
                </a:solidFill>
                <a:latin typeface="微軟正黑體" panose="020B0604030504040204" pitchFamily="34" charset="-120"/>
                <a:ea typeface="微軟正黑體" panose="020B0604030504040204" pitchFamily="34" charset="-120"/>
              </a:rPr>
              <a:t>/</a:t>
            </a:r>
            <a:r>
              <a:rPr lang="zh-TW" altLang="en-US" sz="1200" b="1" dirty="0">
                <a:solidFill>
                  <a:srgbClr val="252525"/>
                </a:solidFill>
                <a:latin typeface="微軟正黑體" panose="020B0604030504040204" pitchFamily="34" charset="-120"/>
                <a:ea typeface="微軟正黑體" panose="020B0604030504040204" pitchFamily="34" charset="-120"/>
              </a:rPr>
              <a:t> 建立信任與忠誠</a:t>
            </a:r>
          </a:p>
        </p:txBody>
      </p:sp>
      <p:cxnSp>
        <p:nvCxnSpPr>
          <p:cNvPr id="14" name="直線箭頭接點 13">
            <a:extLst>
              <a:ext uri="{FF2B5EF4-FFF2-40B4-BE49-F238E27FC236}">
                <a16:creationId xmlns:a16="http://schemas.microsoft.com/office/drawing/2014/main" id="{43C682CD-E976-3A92-BC47-2C0C98FD8F61}"/>
              </a:ext>
            </a:extLst>
          </p:cNvPr>
          <p:cNvCxnSpPr>
            <a:cxnSpLocks/>
          </p:cNvCxnSpPr>
          <p:nvPr/>
        </p:nvCxnSpPr>
        <p:spPr>
          <a:xfrm>
            <a:off x="1710813" y="3429000"/>
            <a:ext cx="0" cy="11724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直線箭頭接點 15">
            <a:extLst>
              <a:ext uri="{FF2B5EF4-FFF2-40B4-BE49-F238E27FC236}">
                <a16:creationId xmlns:a16="http://schemas.microsoft.com/office/drawing/2014/main" id="{88CFC021-1B87-AEA0-1205-9BDCD6591087}"/>
              </a:ext>
            </a:extLst>
          </p:cNvPr>
          <p:cNvCxnSpPr>
            <a:cxnSpLocks/>
          </p:cNvCxnSpPr>
          <p:nvPr/>
        </p:nvCxnSpPr>
        <p:spPr>
          <a:xfrm>
            <a:off x="9797845" y="3429000"/>
            <a:ext cx="0" cy="11724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直線箭頭接點 16">
            <a:extLst>
              <a:ext uri="{FF2B5EF4-FFF2-40B4-BE49-F238E27FC236}">
                <a16:creationId xmlns:a16="http://schemas.microsoft.com/office/drawing/2014/main" id="{38EE6B37-EE03-F1E1-2193-80B76EF3FB02}"/>
              </a:ext>
            </a:extLst>
          </p:cNvPr>
          <p:cNvCxnSpPr>
            <a:cxnSpLocks/>
          </p:cNvCxnSpPr>
          <p:nvPr/>
        </p:nvCxnSpPr>
        <p:spPr>
          <a:xfrm>
            <a:off x="5732206" y="3429000"/>
            <a:ext cx="0" cy="11724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線箭頭接點 18">
            <a:extLst>
              <a:ext uri="{FF2B5EF4-FFF2-40B4-BE49-F238E27FC236}">
                <a16:creationId xmlns:a16="http://schemas.microsoft.com/office/drawing/2014/main" id="{E977F40F-AAD0-DFC0-EAB5-7AB2168CE18E}"/>
              </a:ext>
            </a:extLst>
          </p:cNvPr>
          <p:cNvCxnSpPr/>
          <p:nvPr/>
        </p:nvCxnSpPr>
        <p:spPr>
          <a:xfrm flipV="1">
            <a:off x="5732206" y="2243186"/>
            <a:ext cx="0" cy="1185814"/>
          </a:xfrm>
          <a:prstGeom prst="straightConnector1">
            <a:avLst/>
          </a:prstGeom>
          <a:ln>
            <a:solidFill>
              <a:srgbClr val="FEF2EB"/>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箭頭接點 19">
            <a:extLst>
              <a:ext uri="{FF2B5EF4-FFF2-40B4-BE49-F238E27FC236}">
                <a16:creationId xmlns:a16="http://schemas.microsoft.com/office/drawing/2014/main" id="{79A724F8-ABB4-356B-5C6C-B577AB29722C}"/>
              </a:ext>
            </a:extLst>
          </p:cNvPr>
          <p:cNvCxnSpPr/>
          <p:nvPr/>
        </p:nvCxnSpPr>
        <p:spPr>
          <a:xfrm flipV="1">
            <a:off x="9797845" y="2243186"/>
            <a:ext cx="0" cy="1185814"/>
          </a:xfrm>
          <a:prstGeom prst="straightConnector1">
            <a:avLst/>
          </a:prstGeom>
          <a:ln>
            <a:solidFill>
              <a:srgbClr val="FEF2E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254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F198D4-AF4A-2638-2B28-540834F5E3DE}"/>
              </a:ext>
            </a:extLst>
          </p:cNvPr>
          <p:cNvSpPr/>
          <p:nvPr/>
        </p:nvSpPr>
        <p:spPr>
          <a:xfrm rot="5400000">
            <a:off x="6300020"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F0132BAF-E601-BFAC-1BAE-421044DE5300}"/>
              </a:ext>
            </a:extLst>
          </p:cNvPr>
          <p:cNvSpPr/>
          <p:nvPr/>
        </p:nvSpPr>
        <p:spPr>
          <a:xfrm>
            <a:off x="8229600" y="671051"/>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B83EA8D1-4531-0F02-7928-67ED7C26DC47}"/>
              </a:ext>
            </a:extLst>
          </p:cNvPr>
          <p:cNvSpPr txBox="1"/>
          <p:nvPr/>
        </p:nvSpPr>
        <p:spPr>
          <a:xfrm>
            <a:off x="7660244" y="4812740"/>
            <a:ext cx="3700936" cy="1354217"/>
          </a:xfrm>
          <a:prstGeom prst="rect">
            <a:avLst/>
          </a:prstGeom>
          <a:noFill/>
        </p:spPr>
        <p:txBody>
          <a:bodyPr wrap="square" rtlCol="0">
            <a:spAutoFit/>
          </a:bodyPr>
          <a:lstStyle/>
          <a:p>
            <a:r>
              <a:rPr kumimoji="1" lang="zh-TW" altLang="en-US" dirty="0">
                <a:solidFill>
                  <a:schemeClr val="bg1"/>
                </a:solidFill>
                <a:latin typeface="微軟正黑體" panose="020B0604030504040204" pitchFamily="34" charset="-120"/>
                <a:ea typeface="微軟正黑體" panose="020B0604030504040204" pitchFamily="34" charset="-120"/>
              </a:rPr>
              <a:t>經驗價值</a:t>
            </a:r>
            <a:endParaRPr kumimoji="1" lang="en-US" altLang="zh-TW" dirty="0">
              <a:solidFill>
                <a:schemeClr val="bg1"/>
              </a:solidFill>
              <a:latin typeface="微軟正黑體" panose="020B0604030504040204" pitchFamily="34" charset="-120"/>
              <a:ea typeface="微軟正黑體" panose="020B0604030504040204" pitchFamily="34" charset="-120"/>
            </a:endParaRPr>
          </a:p>
          <a:p>
            <a:r>
              <a:rPr kumimoji="1" lang="en-US" altLang="zh-TW" sz="3200" b="1" dirty="0">
                <a:solidFill>
                  <a:schemeClr val="bg1"/>
                </a:solidFill>
                <a:latin typeface="+mj-lt"/>
              </a:rPr>
              <a:t>Valuable</a:t>
            </a:r>
            <a:r>
              <a:rPr kumimoji="1" lang="zh-TW" altLang="en-US" sz="3200" b="1" dirty="0">
                <a:solidFill>
                  <a:schemeClr val="bg1"/>
                </a:solidFill>
                <a:latin typeface="+mj-lt"/>
              </a:rPr>
              <a:t> </a:t>
            </a:r>
            <a:r>
              <a:rPr kumimoji="1" lang="en-US" altLang="zh-TW" sz="3200" b="1" dirty="0">
                <a:solidFill>
                  <a:schemeClr val="bg1"/>
                </a:solidFill>
                <a:latin typeface="+mj-lt"/>
              </a:rPr>
              <a:t>Experiences.</a:t>
            </a:r>
          </a:p>
        </p:txBody>
      </p:sp>
      <p:sp>
        <p:nvSpPr>
          <p:cNvPr id="6" name="儲存的資料 5">
            <a:extLst>
              <a:ext uri="{FF2B5EF4-FFF2-40B4-BE49-F238E27FC236}">
                <a16:creationId xmlns:a16="http://schemas.microsoft.com/office/drawing/2014/main" id="{D5013D61-0715-7417-FB1E-0A0B69D7C920}"/>
              </a:ext>
            </a:extLst>
          </p:cNvPr>
          <p:cNvSpPr/>
          <p:nvPr/>
        </p:nvSpPr>
        <p:spPr>
          <a:xfrm rot="10800000">
            <a:off x="1401152" y="1545606"/>
            <a:ext cx="884904" cy="511277"/>
          </a:xfrm>
          <a:prstGeom prst="flowChartOnlineStorag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儲存的資料 6">
            <a:extLst>
              <a:ext uri="{FF2B5EF4-FFF2-40B4-BE49-F238E27FC236}">
                <a16:creationId xmlns:a16="http://schemas.microsoft.com/office/drawing/2014/main" id="{AD5373DF-0942-B6EB-8CCF-A0784135C0F0}"/>
              </a:ext>
            </a:extLst>
          </p:cNvPr>
          <p:cNvSpPr/>
          <p:nvPr/>
        </p:nvSpPr>
        <p:spPr>
          <a:xfrm rot="10800000">
            <a:off x="1420815" y="2474510"/>
            <a:ext cx="884904" cy="511277"/>
          </a:xfrm>
          <a:prstGeom prst="flowChartOnlineStorag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儲存的資料 7">
            <a:extLst>
              <a:ext uri="{FF2B5EF4-FFF2-40B4-BE49-F238E27FC236}">
                <a16:creationId xmlns:a16="http://schemas.microsoft.com/office/drawing/2014/main" id="{5426B326-E9D6-B46F-954A-EC4A50DB6408}"/>
              </a:ext>
            </a:extLst>
          </p:cNvPr>
          <p:cNvSpPr/>
          <p:nvPr/>
        </p:nvSpPr>
        <p:spPr>
          <a:xfrm rot="10800000">
            <a:off x="1420815" y="3403414"/>
            <a:ext cx="884904" cy="511277"/>
          </a:xfrm>
          <a:prstGeom prst="flowChartOnlineStorag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儲存的資料 8">
            <a:extLst>
              <a:ext uri="{FF2B5EF4-FFF2-40B4-BE49-F238E27FC236}">
                <a16:creationId xmlns:a16="http://schemas.microsoft.com/office/drawing/2014/main" id="{F93423A8-CA94-FCFC-FF58-4F1098F1D3DC}"/>
              </a:ext>
            </a:extLst>
          </p:cNvPr>
          <p:cNvSpPr/>
          <p:nvPr/>
        </p:nvSpPr>
        <p:spPr>
          <a:xfrm rot="10800000">
            <a:off x="1450311" y="4332318"/>
            <a:ext cx="884904" cy="511277"/>
          </a:xfrm>
          <a:prstGeom prst="flowChartOnlineStorag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儲存的資料 9">
            <a:extLst>
              <a:ext uri="{FF2B5EF4-FFF2-40B4-BE49-F238E27FC236}">
                <a16:creationId xmlns:a16="http://schemas.microsoft.com/office/drawing/2014/main" id="{2413FFD8-8A59-EA3F-86B2-D24532E298C8}"/>
              </a:ext>
            </a:extLst>
          </p:cNvPr>
          <p:cNvSpPr/>
          <p:nvPr/>
        </p:nvSpPr>
        <p:spPr>
          <a:xfrm rot="10800000">
            <a:off x="1436473" y="5261222"/>
            <a:ext cx="884904" cy="511277"/>
          </a:xfrm>
          <a:prstGeom prst="flowChartOnlineStorag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60E6E66E-E771-7342-BB73-15ABC46DE279}"/>
              </a:ext>
            </a:extLst>
          </p:cNvPr>
          <p:cNvSpPr txBox="1"/>
          <p:nvPr/>
        </p:nvSpPr>
        <p:spPr>
          <a:xfrm>
            <a:off x="1678457" y="1643061"/>
            <a:ext cx="462116" cy="369332"/>
          </a:xfrm>
          <a:prstGeom prst="rect">
            <a:avLst/>
          </a:prstGeom>
          <a:noFill/>
        </p:spPr>
        <p:txBody>
          <a:bodyPr wrap="square" rtlCol="0">
            <a:spAutoFit/>
          </a:bodyPr>
          <a:lstStyle/>
          <a:p>
            <a:r>
              <a:rPr kumimoji="1" lang="en-US" altLang="zh-TW" dirty="0">
                <a:solidFill>
                  <a:srgbClr val="FEF2EB"/>
                </a:solidFill>
              </a:rPr>
              <a:t>01</a:t>
            </a:r>
            <a:endParaRPr kumimoji="1" lang="zh-TW" altLang="en-US" dirty="0">
              <a:solidFill>
                <a:srgbClr val="FEF2EB"/>
              </a:solidFill>
            </a:endParaRPr>
          </a:p>
        </p:txBody>
      </p:sp>
      <p:sp>
        <p:nvSpPr>
          <p:cNvPr id="13" name="文字方塊 12">
            <a:extLst>
              <a:ext uri="{FF2B5EF4-FFF2-40B4-BE49-F238E27FC236}">
                <a16:creationId xmlns:a16="http://schemas.microsoft.com/office/drawing/2014/main" id="{802E6846-3641-6099-CC66-B01C29D92BE3}"/>
              </a:ext>
            </a:extLst>
          </p:cNvPr>
          <p:cNvSpPr txBox="1"/>
          <p:nvPr/>
        </p:nvSpPr>
        <p:spPr>
          <a:xfrm>
            <a:off x="1678457" y="2562566"/>
            <a:ext cx="462116" cy="369332"/>
          </a:xfrm>
          <a:prstGeom prst="rect">
            <a:avLst/>
          </a:prstGeom>
          <a:noFill/>
        </p:spPr>
        <p:txBody>
          <a:bodyPr wrap="square" rtlCol="0">
            <a:spAutoFit/>
          </a:bodyPr>
          <a:lstStyle/>
          <a:p>
            <a:r>
              <a:rPr kumimoji="1" lang="en-US" altLang="zh-TW" dirty="0">
                <a:solidFill>
                  <a:srgbClr val="FEF2EB"/>
                </a:solidFill>
              </a:rPr>
              <a:t>02</a:t>
            </a:r>
            <a:endParaRPr kumimoji="1" lang="zh-TW" altLang="en-US" dirty="0">
              <a:solidFill>
                <a:srgbClr val="FEF2EB"/>
              </a:solidFill>
            </a:endParaRPr>
          </a:p>
        </p:txBody>
      </p:sp>
      <p:sp>
        <p:nvSpPr>
          <p:cNvPr id="14" name="文字方塊 13">
            <a:extLst>
              <a:ext uri="{FF2B5EF4-FFF2-40B4-BE49-F238E27FC236}">
                <a16:creationId xmlns:a16="http://schemas.microsoft.com/office/drawing/2014/main" id="{8F022A8F-86AC-4A90-A33B-60ACF50F1BF5}"/>
              </a:ext>
            </a:extLst>
          </p:cNvPr>
          <p:cNvSpPr txBox="1"/>
          <p:nvPr/>
        </p:nvSpPr>
        <p:spPr>
          <a:xfrm>
            <a:off x="1678457" y="4403290"/>
            <a:ext cx="462116" cy="369332"/>
          </a:xfrm>
          <a:prstGeom prst="rect">
            <a:avLst/>
          </a:prstGeom>
          <a:noFill/>
        </p:spPr>
        <p:txBody>
          <a:bodyPr wrap="square" rtlCol="0">
            <a:spAutoFit/>
          </a:bodyPr>
          <a:lstStyle/>
          <a:p>
            <a:r>
              <a:rPr kumimoji="1" lang="en-US" altLang="zh-TW" dirty="0">
                <a:solidFill>
                  <a:srgbClr val="FEF2EB"/>
                </a:solidFill>
              </a:rPr>
              <a:t>04</a:t>
            </a:r>
            <a:endParaRPr kumimoji="1" lang="zh-TW" altLang="en-US" dirty="0">
              <a:solidFill>
                <a:srgbClr val="FEF2EB"/>
              </a:solidFill>
            </a:endParaRPr>
          </a:p>
        </p:txBody>
      </p:sp>
      <p:sp>
        <p:nvSpPr>
          <p:cNvPr id="15" name="文字方塊 14">
            <a:extLst>
              <a:ext uri="{FF2B5EF4-FFF2-40B4-BE49-F238E27FC236}">
                <a16:creationId xmlns:a16="http://schemas.microsoft.com/office/drawing/2014/main" id="{93237E8D-EF5E-4E89-2486-E75427F7D4CC}"/>
              </a:ext>
            </a:extLst>
          </p:cNvPr>
          <p:cNvSpPr txBox="1"/>
          <p:nvPr/>
        </p:nvSpPr>
        <p:spPr>
          <a:xfrm>
            <a:off x="1678457" y="3444588"/>
            <a:ext cx="462116" cy="369332"/>
          </a:xfrm>
          <a:prstGeom prst="rect">
            <a:avLst/>
          </a:prstGeom>
          <a:noFill/>
        </p:spPr>
        <p:txBody>
          <a:bodyPr wrap="square" rtlCol="0">
            <a:spAutoFit/>
          </a:bodyPr>
          <a:lstStyle/>
          <a:p>
            <a:r>
              <a:rPr kumimoji="1" lang="en-US" altLang="zh-TW" dirty="0">
                <a:solidFill>
                  <a:srgbClr val="FEF2EB"/>
                </a:solidFill>
              </a:rPr>
              <a:t>03</a:t>
            </a:r>
            <a:endParaRPr kumimoji="1" lang="zh-TW" altLang="en-US" dirty="0">
              <a:solidFill>
                <a:srgbClr val="FEF2EB"/>
              </a:solidFill>
            </a:endParaRPr>
          </a:p>
        </p:txBody>
      </p:sp>
      <p:sp>
        <p:nvSpPr>
          <p:cNvPr id="17" name="文字方塊 16">
            <a:extLst>
              <a:ext uri="{FF2B5EF4-FFF2-40B4-BE49-F238E27FC236}">
                <a16:creationId xmlns:a16="http://schemas.microsoft.com/office/drawing/2014/main" id="{5AD2611D-9546-0B40-C322-88C02A8909F5}"/>
              </a:ext>
            </a:extLst>
          </p:cNvPr>
          <p:cNvSpPr txBox="1"/>
          <p:nvPr/>
        </p:nvSpPr>
        <p:spPr>
          <a:xfrm>
            <a:off x="1678457" y="5332194"/>
            <a:ext cx="462116" cy="369332"/>
          </a:xfrm>
          <a:prstGeom prst="rect">
            <a:avLst/>
          </a:prstGeom>
          <a:noFill/>
        </p:spPr>
        <p:txBody>
          <a:bodyPr wrap="square" rtlCol="0">
            <a:spAutoFit/>
          </a:bodyPr>
          <a:lstStyle/>
          <a:p>
            <a:r>
              <a:rPr kumimoji="1" lang="en-US" altLang="zh-TW" dirty="0">
                <a:solidFill>
                  <a:srgbClr val="FEF2EB"/>
                </a:solidFill>
              </a:rPr>
              <a:t>05</a:t>
            </a:r>
            <a:endParaRPr kumimoji="1" lang="zh-TW" altLang="en-US" dirty="0">
              <a:solidFill>
                <a:srgbClr val="FEF2EB"/>
              </a:solidFill>
            </a:endParaRPr>
          </a:p>
        </p:txBody>
      </p:sp>
      <p:sp>
        <p:nvSpPr>
          <p:cNvPr id="18" name="文字方塊 17">
            <a:extLst>
              <a:ext uri="{FF2B5EF4-FFF2-40B4-BE49-F238E27FC236}">
                <a16:creationId xmlns:a16="http://schemas.microsoft.com/office/drawing/2014/main" id="{4256871C-EE0A-2448-449F-6DB2900828B9}"/>
              </a:ext>
            </a:extLst>
          </p:cNvPr>
          <p:cNvSpPr txBox="1"/>
          <p:nvPr/>
        </p:nvSpPr>
        <p:spPr>
          <a:xfrm>
            <a:off x="2709929" y="1688867"/>
            <a:ext cx="2438399" cy="359778"/>
          </a:xfrm>
          <a:prstGeom prst="rect">
            <a:avLst/>
          </a:prstGeom>
          <a:noFill/>
        </p:spPr>
        <p:txBody>
          <a:bodyPr wrap="square">
            <a:spAutoFit/>
          </a:bodyPr>
          <a:lstStyle/>
          <a:p>
            <a:pPr marL="212392">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舉辦論壇 </a:t>
            </a:r>
            <a:r>
              <a:rPr lang="en-US" altLang="zh-TW" sz="1600" b="1" dirty="0">
                <a:solidFill>
                  <a:srgbClr val="252525"/>
                </a:solidFill>
                <a:latin typeface="微軟正黑體" panose="020B0604030504040204" pitchFamily="34" charset="-120"/>
                <a:ea typeface="微軟正黑體" panose="020B0604030504040204" pitchFamily="34" charset="-120"/>
              </a:rPr>
              <a:t>/</a:t>
            </a:r>
            <a:r>
              <a:rPr lang="zh-TW" altLang="en-US" sz="1600" b="1" dirty="0">
                <a:solidFill>
                  <a:srgbClr val="252525"/>
                </a:solidFill>
                <a:latin typeface="微軟正黑體" panose="020B0604030504040204" pitchFamily="34" charset="-120"/>
                <a:ea typeface="微軟正黑體" panose="020B0604030504040204" pitchFamily="34" charset="-120"/>
              </a:rPr>
              <a:t> 學術研討會</a:t>
            </a:r>
          </a:p>
        </p:txBody>
      </p:sp>
      <p:sp>
        <p:nvSpPr>
          <p:cNvPr id="19" name="文字方塊 18">
            <a:extLst>
              <a:ext uri="{FF2B5EF4-FFF2-40B4-BE49-F238E27FC236}">
                <a16:creationId xmlns:a16="http://schemas.microsoft.com/office/drawing/2014/main" id="{82D233B4-6582-C5A4-E98F-79C5ADB6F7F6}"/>
              </a:ext>
            </a:extLst>
          </p:cNvPr>
          <p:cNvSpPr txBox="1"/>
          <p:nvPr/>
        </p:nvSpPr>
        <p:spPr>
          <a:xfrm>
            <a:off x="2687174" y="2608639"/>
            <a:ext cx="3264305" cy="359778"/>
          </a:xfrm>
          <a:prstGeom prst="rect">
            <a:avLst/>
          </a:prstGeom>
          <a:noFill/>
        </p:spPr>
        <p:txBody>
          <a:bodyPr wrap="square">
            <a:spAutoFit/>
          </a:bodyPr>
          <a:lstStyle/>
          <a:p>
            <a:pPr marL="212392">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舉辦民眾衛教活動 </a:t>
            </a:r>
            <a:r>
              <a:rPr lang="en-US" altLang="zh-TW" sz="1600" b="1" dirty="0">
                <a:solidFill>
                  <a:srgbClr val="252525"/>
                </a:solidFill>
                <a:latin typeface="微軟正黑體" panose="020B0604030504040204" pitchFamily="34" charset="-120"/>
                <a:ea typeface="微軟正黑體" panose="020B0604030504040204" pitchFamily="34" charset="-120"/>
              </a:rPr>
              <a:t>/</a:t>
            </a:r>
            <a:r>
              <a:rPr lang="zh-TW" altLang="en-US" sz="1600" b="1" dirty="0">
                <a:solidFill>
                  <a:srgbClr val="252525"/>
                </a:solidFill>
                <a:latin typeface="微軟正黑體" panose="020B0604030504040204" pitchFamily="34" charset="-120"/>
                <a:ea typeface="微軟正黑體" panose="020B0604030504040204" pitchFamily="34" charset="-120"/>
              </a:rPr>
              <a:t> 病友會交流</a:t>
            </a:r>
          </a:p>
        </p:txBody>
      </p:sp>
      <p:sp>
        <p:nvSpPr>
          <p:cNvPr id="20" name="文字方塊 19">
            <a:extLst>
              <a:ext uri="{FF2B5EF4-FFF2-40B4-BE49-F238E27FC236}">
                <a16:creationId xmlns:a16="http://schemas.microsoft.com/office/drawing/2014/main" id="{A1734532-2CA7-7A73-9830-3DBE5B933DE6}"/>
              </a:ext>
            </a:extLst>
          </p:cNvPr>
          <p:cNvSpPr txBox="1"/>
          <p:nvPr/>
        </p:nvSpPr>
        <p:spPr>
          <a:xfrm>
            <a:off x="2724160" y="3479132"/>
            <a:ext cx="2651742" cy="359842"/>
          </a:xfrm>
          <a:prstGeom prst="rect">
            <a:avLst/>
          </a:prstGeom>
          <a:noFill/>
        </p:spPr>
        <p:txBody>
          <a:bodyPr wrap="square">
            <a:spAutoFit/>
          </a:bodyPr>
          <a:lstStyle/>
          <a:p>
            <a:pPr marL="212392">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醫學研究案規劃與執行</a:t>
            </a:r>
          </a:p>
        </p:txBody>
      </p:sp>
      <p:sp>
        <p:nvSpPr>
          <p:cNvPr id="21" name="文字方塊 20">
            <a:extLst>
              <a:ext uri="{FF2B5EF4-FFF2-40B4-BE49-F238E27FC236}">
                <a16:creationId xmlns:a16="http://schemas.microsoft.com/office/drawing/2014/main" id="{D8317085-C073-0E0C-AF45-64C49C17CA21}"/>
              </a:ext>
            </a:extLst>
          </p:cNvPr>
          <p:cNvSpPr txBox="1"/>
          <p:nvPr/>
        </p:nvSpPr>
        <p:spPr>
          <a:xfrm>
            <a:off x="2687174" y="4184848"/>
            <a:ext cx="3901314" cy="737510"/>
          </a:xfrm>
          <a:prstGeom prst="rect">
            <a:avLst/>
          </a:prstGeom>
          <a:noFill/>
        </p:spPr>
        <p:txBody>
          <a:bodyPr wrap="square">
            <a:spAutoFit/>
          </a:bodyPr>
          <a:lstStyle/>
          <a:p>
            <a:pPr marL="212392">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病患服務系統</a:t>
            </a:r>
            <a:endParaRPr lang="en-US" altLang="zh-TW" sz="1600" b="1" dirty="0">
              <a:solidFill>
                <a:srgbClr val="252525"/>
              </a:solidFill>
              <a:latin typeface="微軟正黑體" panose="020B0604030504040204" pitchFamily="34" charset="-120"/>
              <a:ea typeface="微軟正黑體" panose="020B0604030504040204" pitchFamily="34" charset="-120"/>
            </a:endParaRPr>
          </a:p>
          <a:p>
            <a:pPr marL="212392">
              <a:lnSpc>
                <a:spcPct val="115000"/>
              </a:lnSpc>
              <a:spcAft>
                <a:spcPts val="800"/>
              </a:spcAft>
              <a:tabLst>
                <a:tab pos="1371600" algn="l"/>
              </a:tabLst>
            </a:pPr>
            <a:r>
              <a:rPr lang="en-US" altLang="zh-TW" sz="1600" b="1" dirty="0">
                <a:solidFill>
                  <a:srgbClr val="252525"/>
                </a:solidFill>
                <a:latin typeface="微軟正黑體" panose="020B0604030504040204" pitchFamily="34" charset="-120"/>
                <a:ea typeface="微軟正黑體" panose="020B0604030504040204" pitchFamily="34" charset="-120"/>
              </a:rPr>
              <a:t>Call</a:t>
            </a:r>
            <a:r>
              <a:rPr lang="zh-TW" altLang="en-US" sz="1600" b="1" dirty="0">
                <a:solidFill>
                  <a:srgbClr val="252525"/>
                </a:solidFill>
                <a:latin typeface="微軟正黑體" panose="020B0604030504040204" pitchFamily="34" charset="-120"/>
                <a:ea typeface="微軟正黑體" panose="020B0604030504040204" pitchFamily="34" charset="-120"/>
              </a:rPr>
              <a:t> </a:t>
            </a:r>
            <a:r>
              <a:rPr lang="en-US" altLang="zh-TW" sz="1600" b="1" dirty="0">
                <a:solidFill>
                  <a:srgbClr val="252525"/>
                </a:solidFill>
                <a:latin typeface="微軟正黑體" panose="020B0604030504040204" pitchFamily="34" charset="-120"/>
                <a:ea typeface="微軟正黑體" panose="020B0604030504040204" pitchFamily="34" charset="-120"/>
              </a:rPr>
              <a:t>Center</a:t>
            </a:r>
            <a:r>
              <a:rPr lang="zh-TW" altLang="en-US" sz="1600" b="1" dirty="0">
                <a:solidFill>
                  <a:srgbClr val="252525"/>
                </a:solidFill>
                <a:latin typeface="微軟正黑體" panose="020B0604030504040204" pitchFamily="34" charset="-120"/>
                <a:ea typeface="微軟正黑體" panose="020B0604030504040204" pitchFamily="34" charset="-120"/>
              </a:rPr>
              <a:t> </a:t>
            </a:r>
            <a:r>
              <a:rPr lang="en-US" altLang="zh-TW" sz="1600" b="1" dirty="0">
                <a:solidFill>
                  <a:srgbClr val="252525"/>
                </a:solidFill>
                <a:latin typeface="微軟正黑體" panose="020B0604030504040204" pitchFamily="34" charset="-120"/>
                <a:ea typeface="微軟正黑體" panose="020B0604030504040204" pitchFamily="34" charset="-120"/>
              </a:rPr>
              <a:t>/</a:t>
            </a:r>
            <a:r>
              <a:rPr lang="zh-TW" altLang="en-US" sz="1600" b="1" dirty="0">
                <a:solidFill>
                  <a:srgbClr val="252525"/>
                </a:solidFill>
                <a:latin typeface="微軟正黑體" panose="020B0604030504040204" pitchFamily="34" charset="-120"/>
                <a:ea typeface="微軟正黑體" panose="020B0604030504040204" pitchFamily="34" charset="-120"/>
              </a:rPr>
              <a:t> 追蹤服務 </a:t>
            </a:r>
            <a:r>
              <a:rPr lang="en-US" altLang="zh-TW" sz="1600" b="1" dirty="0">
                <a:solidFill>
                  <a:srgbClr val="252525"/>
                </a:solidFill>
                <a:latin typeface="微軟正黑體" panose="020B0604030504040204" pitchFamily="34" charset="-120"/>
                <a:ea typeface="微軟正黑體" panose="020B0604030504040204" pitchFamily="34" charset="-120"/>
              </a:rPr>
              <a:t>/</a:t>
            </a:r>
            <a:r>
              <a:rPr lang="zh-TW" altLang="en-US" sz="1600" b="1" dirty="0">
                <a:solidFill>
                  <a:srgbClr val="252525"/>
                </a:solidFill>
                <a:latin typeface="微軟正黑體" panose="020B0604030504040204" pitchFamily="34" charset="-120"/>
                <a:ea typeface="微軟正黑體" panose="020B0604030504040204" pitchFamily="34" charset="-120"/>
              </a:rPr>
              <a:t> 數據分析</a:t>
            </a:r>
          </a:p>
        </p:txBody>
      </p:sp>
      <p:sp>
        <p:nvSpPr>
          <p:cNvPr id="22" name="文字方塊 21">
            <a:extLst>
              <a:ext uri="{FF2B5EF4-FFF2-40B4-BE49-F238E27FC236}">
                <a16:creationId xmlns:a16="http://schemas.microsoft.com/office/drawing/2014/main" id="{527B3CAF-4FB0-828E-E922-4D318BC7F535}"/>
              </a:ext>
            </a:extLst>
          </p:cNvPr>
          <p:cNvSpPr txBox="1"/>
          <p:nvPr/>
        </p:nvSpPr>
        <p:spPr>
          <a:xfrm>
            <a:off x="2689176" y="5362972"/>
            <a:ext cx="2202427" cy="359842"/>
          </a:xfrm>
          <a:prstGeom prst="rect">
            <a:avLst/>
          </a:prstGeom>
          <a:noFill/>
        </p:spPr>
        <p:txBody>
          <a:bodyPr wrap="square">
            <a:spAutoFit/>
          </a:bodyPr>
          <a:lstStyle/>
          <a:p>
            <a:pPr marL="212392">
              <a:lnSpc>
                <a:spcPct val="115000"/>
              </a:lnSpc>
              <a:spcAft>
                <a:spcPts val="800"/>
              </a:spcAft>
              <a:tabLst>
                <a:tab pos="1371600" algn="l"/>
              </a:tabLst>
            </a:pPr>
            <a:r>
              <a:rPr lang="zh-TW" altLang="en-US" sz="1600" b="1" dirty="0">
                <a:solidFill>
                  <a:srgbClr val="252525"/>
                </a:solidFill>
                <a:latin typeface="微軟正黑體" panose="020B0604030504040204" pitchFamily="34" charset="-120"/>
                <a:ea typeface="微軟正黑體" panose="020B0604030504040204" pitchFamily="34" charset="-120"/>
              </a:rPr>
              <a:t>客戶關係系統建置</a:t>
            </a:r>
          </a:p>
        </p:txBody>
      </p:sp>
      <p:pic>
        <p:nvPicPr>
          <p:cNvPr id="27" name="圖片 26" descr="一張含有 標誌, 圖形, 字型, 符號 的圖片&#10;&#10;AI 產生的內容可能不正確。">
            <a:extLst>
              <a:ext uri="{FF2B5EF4-FFF2-40B4-BE49-F238E27FC236}">
                <a16:creationId xmlns:a16="http://schemas.microsoft.com/office/drawing/2014/main" id="{8105E7A7-5520-BDD1-82A3-685170C04F0C}"/>
              </a:ext>
            </a:extLst>
          </p:cNvPr>
          <p:cNvPicPr>
            <a:picLocks noChangeAspect="1"/>
          </p:cNvPicPr>
          <p:nvPr/>
        </p:nvPicPr>
        <p:blipFill>
          <a:blip r:embed="rId2"/>
          <a:stretch>
            <a:fillRect/>
          </a:stretch>
        </p:blipFill>
        <p:spPr>
          <a:xfrm>
            <a:off x="8667190" y="2226328"/>
            <a:ext cx="2123658" cy="2123658"/>
          </a:xfrm>
          <a:prstGeom prst="rect">
            <a:avLst/>
          </a:prstGeom>
        </p:spPr>
      </p:pic>
      <p:sp>
        <p:nvSpPr>
          <p:cNvPr id="28" name="文字方塊 27">
            <a:extLst>
              <a:ext uri="{FF2B5EF4-FFF2-40B4-BE49-F238E27FC236}">
                <a16:creationId xmlns:a16="http://schemas.microsoft.com/office/drawing/2014/main" id="{9469BFAE-0D08-0126-87A2-B60626D212F8}"/>
              </a:ext>
            </a:extLst>
          </p:cNvPr>
          <p:cNvSpPr txBox="1"/>
          <p:nvPr/>
        </p:nvSpPr>
        <p:spPr>
          <a:xfrm>
            <a:off x="6394119" y="3335002"/>
            <a:ext cx="1375312" cy="707886"/>
          </a:xfrm>
          <a:prstGeom prst="rect">
            <a:avLst/>
          </a:prstGeom>
          <a:solidFill>
            <a:srgbClr val="FEF2EB"/>
          </a:solidFill>
        </p:spPr>
        <p:txBody>
          <a:bodyPr wrap="square" rtlCol="0">
            <a:spAutoFit/>
          </a:bodyPr>
          <a:lstStyle/>
          <a:p>
            <a:pPr algn="ctr"/>
            <a:r>
              <a:rPr kumimoji="1" lang="en-US" altLang="zh-TW" sz="4000" dirty="0">
                <a:solidFill>
                  <a:srgbClr val="252525"/>
                </a:solidFill>
              </a:rPr>
              <a:t>0</a:t>
            </a:r>
            <a:r>
              <a:rPr kumimoji="1" lang="zh-TW" altLang="en-US" sz="4000" dirty="0">
                <a:solidFill>
                  <a:srgbClr val="252525"/>
                </a:solidFill>
              </a:rPr>
              <a:t> </a:t>
            </a:r>
            <a:r>
              <a:rPr kumimoji="1" lang="en-US" altLang="zh-TW" sz="4000" dirty="0">
                <a:solidFill>
                  <a:srgbClr val="252525"/>
                </a:solidFill>
              </a:rPr>
              <a:t>6</a:t>
            </a:r>
            <a:endParaRPr kumimoji="1" lang="zh-TW" altLang="en-US" sz="4000" dirty="0">
              <a:solidFill>
                <a:srgbClr val="252525"/>
              </a:solidFill>
            </a:endParaRPr>
          </a:p>
        </p:txBody>
      </p:sp>
    </p:spTree>
    <p:extLst>
      <p:ext uri="{BB962C8B-B14F-4D97-AF65-F5344CB8AC3E}">
        <p14:creationId xmlns:p14="http://schemas.microsoft.com/office/powerpoint/2010/main" val="189347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F242FB-6254-1856-299E-6306950F3FB8}"/>
              </a:ext>
            </a:extLst>
          </p:cNvPr>
          <p:cNvSpPr/>
          <p:nvPr/>
        </p:nvSpPr>
        <p:spPr>
          <a:xfrm rot="5400000">
            <a:off x="-966019"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4C7DF9B2-26AE-0920-0308-B0E8EC9033E4}"/>
              </a:ext>
            </a:extLst>
          </p:cNvPr>
          <p:cNvSpPr txBox="1"/>
          <p:nvPr/>
        </p:nvSpPr>
        <p:spPr>
          <a:xfrm>
            <a:off x="5547112" y="3103168"/>
            <a:ext cx="5641996" cy="2638030"/>
          </a:xfrm>
          <a:prstGeom prst="rect">
            <a:avLst/>
          </a:prstGeom>
          <a:noFill/>
        </p:spPr>
        <p:txBody>
          <a:bodyPr wrap="square">
            <a:spAutoFit/>
          </a:bodyPr>
          <a:lstStyle/>
          <a:p>
            <a:pPr algn="just">
              <a:lnSpc>
                <a:spcPct val="150000"/>
              </a:lnSpc>
            </a:pPr>
            <a:r>
              <a:rPr lang="zh-TW" altLang="en-US" sz="1400" b="1" dirty="0">
                <a:solidFill>
                  <a:srgbClr val="252525"/>
                </a:solidFill>
                <a:latin typeface="微軟正黑體" panose="020B0604030504040204" pitchFamily="34" charset="-120"/>
                <a:ea typeface="微軟正黑體" panose="020B0604030504040204" pitchFamily="34" charset="-120"/>
              </a:rPr>
              <a:t>睿至，是一家新創企業，但我們的團隊成員擁有豐富的醫藥行銷實戰經驗與對產業的無限熱忱。我們相信，透過我們專業、創新且客製化的服務，定能協助貴公司在激烈的市場競爭中脫穎而出，實現卓越的商業成就。</a:t>
            </a:r>
            <a:endParaRPr lang="en-US" altLang="zh-TW" sz="1400" b="1" dirty="0">
              <a:solidFill>
                <a:srgbClr val="252525"/>
              </a:solidFill>
              <a:latin typeface="微軟正黑體" panose="020B0604030504040204" pitchFamily="34" charset="-120"/>
              <a:ea typeface="微軟正黑體" panose="020B0604030504040204" pitchFamily="34" charset="-120"/>
            </a:endParaRPr>
          </a:p>
          <a:p>
            <a:pPr algn="just">
              <a:lnSpc>
                <a:spcPct val="150000"/>
              </a:lnSpc>
            </a:pPr>
            <a:endParaRPr lang="zh-TW" altLang="en-US" sz="1400" b="1" dirty="0">
              <a:solidFill>
                <a:srgbClr val="252525"/>
              </a:solidFill>
              <a:latin typeface="微軟正黑體" panose="020B0604030504040204" pitchFamily="34" charset="-120"/>
              <a:ea typeface="微軟正黑體" panose="020B0604030504040204" pitchFamily="34" charset="-120"/>
            </a:endParaRPr>
          </a:p>
          <a:p>
            <a:pPr algn="just">
              <a:lnSpc>
                <a:spcPct val="150000"/>
              </a:lnSpc>
            </a:pPr>
            <a:r>
              <a:rPr lang="zh-TW" altLang="en-US" sz="1400" b="1" dirty="0">
                <a:solidFill>
                  <a:srgbClr val="252525"/>
                </a:solidFill>
                <a:latin typeface="微軟正黑體" panose="020B0604030504040204" pitchFamily="34" charset="-120"/>
                <a:ea typeface="微軟正黑體" panose="020B0604030504040204" pitchFamily="34" charset="-120"/>
              </a:rPr>
              <a:t>我們熱切期待能有機會與貴公司進一步交流，深入了解您的需求，並共同探討未來的合作可能。請不吝與我們聯繫，讓睿至行銷顧問公司成為您開創醫藥新篇章的得力夥伴！</a:t>
            </a:r>
          </a:p>
        </p:txBody>
      </p:sp>
      <p:sp>
        <p:nvSpPr>
          <p:cNvPr id="4" name="文字方塊 3">
            <a:extLst>
              <a:ext uri="{FF2B5EF4-FFF2-40B4-BE49-F238E27FC236}">
                <a16:creationId xmlns:a16="http://schemas.microsoft.com/office/drawing/2014/main" id="{FD15E9B3-486B-A0C7-EB08-561AA359FD32}"/>
              </a:ext>
            </a:extLst>
          </p:cNvPr>
          <p:cNvSpPr txBox="1"/>
          <p:nvPr/>
        </p:nvSpPr>
        <p:spPr>
          <a:xfrm>
            <a:off x="5547112" y="1888256"/>
            <a:ext cx="2991814" cy="1200329"/>
          </a:xfrm>
          <a:prstGeom prst="rect">
            <a:avLst/>
          </a:prstGeom>
          <a:noFill/>
        </p:spPr>
        <p:txBody>
          <a:bodyPr wrap="square" rtlCol="0">
            <a:spAutoFit/>
          </a:bodyPr>
          <a:lstStyle/>
          <a:p>
            <a:r>
              <a:rPr kumimoji="1" lang="en-US" altLang="zh-TW" sz="2400" b="1" dirty="0">
                <a:solidFill>
                  <a:srgbClr val="252525"/>
                </a:solidFill>
                <a:latin typeface="+mj-lt"/>
                <a:cs typeface="Calibri" panose="020F0502020204030204" pitchFamily="34" charset="0"/>
              </a:rPr>
              <a:t>RAYZ</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MARKETING</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CONSULTANCY</a:t>
            </a:r>
            <a:r>
              <a:rPr kumimoji="1" lang="zh-TW" altLang="en-US" sz="2400" b="1" dirty="0">
                <a:solidFill>
                  <a:srgbClr val="252525"/>
                </a:solidFill>
                <a:latin typeface="+mj-lt"/>
                <a:cs typeface="Calibri" panose="020F0502020204030204" pitchFamily="34" charset="0"/>
              </a:rPr>
              <a:t> </a:t>
            </a:r>
            <a:r>
              <a:rPr kumimoji="1" lang="en-US" altLang="zh-TW" sz="2400" b="1" dirty="0">
                <a:solidFill>
                  <a:srgbClr val="252525"/>
                </a:solidFill>
                <a:latin typeface="+mj-lt"/>
                <a:cs typeface="Calibri" panose="020F0502020204030204" pitchFamily="34" charset="0"/>
              </a:rPr>
              <a:t>LTD.</a:t>
            </a:r>
          </a:p>
        </p:txBody>
      </p:sp>
      <p:sp>
        <p:nvSpPr>
          <p:cNvPr id="5" name="文字方塊 4">
            <a:extLst>
              <a:ext uri="{FF2B5EF4-FFF2-40B4-BE49-F238E27FC236}">
                <a16:creationId xmlns:a16="http://schemas.microsoft.com/office/drawing/2014/main" id="{9542A91E-95E6-F92E-C34D-B27878DCC268}"/>
              </a:ext>
            </a:extLst>
          </p:cNvPr>
          <p:cNvSpPr txBox="1"/>
          <p:nvPr/>
        </p:nvSpPr>
        <p:spPr>
          <a:xfrm>
            <a:off x="1081547" y="3622283"/>
            <a:ext cx="2703871" cy="1323439"/>
          </a:xfrm>
          <a:prstGeom prst="rect">
            <a:avLst/>
          </a:prstGeom>
          <a:noFill/>
        </p:spPr>
        <p:txBody>
          <a:bodyPr wrap="square" rtlCol="0">
            <a:spAutoFit/>
          </a:bodyPr>
          <a:lstStyle/>
          <a:p>
            <a:r>
              <a:rPr kumimoji="1" lang="en-US" altLang="zh-TW" sz="4000" b="1" dirty="0">
                <a:solidFill>
                  <a:srgbClr val="FEF2EB"/>
                </a:solidFill>
                <a:latin typeface="+mj-lt"/>
              </a:rPr>
              <a:t>BETTER</a:t>
            </a:r>
            <a:r>
              <a:rPr kumimoji="1" lang="zh-TW" altLang="en-US" sz="4000" b="1" dirty="0">
                <a:solidFill>
                  <a:srgbClr val="FEF2EB"/>
                </a:solidFill>
                <a:latin typeface="+mj-lt"/>
              </a:rPr>
              <a:t> </a:t>
            </a:r>
            <a:endParaRPr kumimoji="1" lang="en-US" altLang="zh-TW" sz="4000" b="1" dirty="0">
              <a:solidFill>
                <a:srgbClr val="FEF2EB"/>
              </a:solidFill>
              <a:latin typeface="+mj-lt"/>
            </a:endParaRPr>
          </a:p>
          <a:p>
            <a:r>
              <a:rPr kumimoji="1" lang="en-US" altLang="zh-TW" sz="4000" b="1" dirty="0">
                <a:solidFill>
                  <a:srgbClr val="FEF2EB"/>
                </a:solidFill>
                <a:latin typeface="+mj-lt"/>
              </a:rPr>
              <a:t>TOGETHER.</a:t>
            </a:r>
            <a:endParaRPr kumimoji="1" lang="zh-TW" altLang="en-US" sz="4000" b="1" dirty="0">
              <a:solidFill>
                <a:srgbClr val="FEF2EB"/>
              </a:solidFill>
              <a:latin typeface="+mj-lt"/>
            </a:endParaRPr>
          </a:p>
        </p:txBody>
      </p:sp>
      <p:pic>
        <p:nvPicPr>
          <p:cNvPr id="6" name="圖片 5" descr="一張含有 符號, 設計, 標誌, 字型 的圖片&#10;&#10;AI 產生的內容可能不正確。">
            <a:extLst>
              <a:ext uri="{FF2B5EF4-FFF2-40B4-BE49-F238E27FC236}">
                <a16:creationId xmlns:a16="http://schemas.microsoft.com/office/drawing/2014/main" id="{7DCA6886-827E-BECF-12C0-93D2A8FA26D3}"/>
              </a:ext>
            </a:extLst>
          </p:cNvPr>
          <p:cNvPicPr>
            <a:picLocks noChangeAspect="1"/>
          </p:cNvPicPr>
          <p:nvPr/>
        </p:nvPicPr>
        <p:blipFill rotWithShape="1">
          <a:blip r:embed="rId2"/>
          <a:srcRect l="19936" t="9300" r="23676" b="6224"/>
          <a:stretch/>
        </p:blipFill>
        <p:spPr>
          <a:xfrm>
            <a:off x="1081548" y="1888256"/>
            <a:ext cx="1700982" cy="1700982"/>
          </a:xfrm>
          <a:prstGeom prst="rect">
            <a:avLst/>
          </a:prstGeom>
          <a:effectLst>
            <a:softEdge rad="12700"/>
          </a:effectLst>
        </p:spPr>
      </p:pic>
      <p:cxnSp>
        <p:nvCxnSpPr>
          <p:cNvPr id="7" name="直線接點 6">
            <a:extLst>
              <a:ext uri="{FF2B5EF4-FFF2-40B4-BE49-F238E27FC236}">
                <a16:creationId xmlns:a16="http://schemas.microsoft.com/office/drawing/2014/main" id="{280786E1-A68A-7ADE-02CC-784A5696CA3D}"/>
              </a:ext>
            </a:extLst>
          </p:cNvPr>
          <p:cNvCxnSpPr>
            <a:cxnSpLocks/>
          </p:cNvCxnSpPr>
          <p:nvPr/>
        </p:nvCxnSpPr>
        <p:spPr>
          <a:xfrm>
            <a:off x="8347114" y="2936668"/>
            <a:ext cx="2763338" cy="0"/>
          </a:xfrm>
          <a:prstGeom prst="line">
            <a:avLst/>
          </a:prstGeom>
          <a:ln>
            <a:solidFill>
              <a:srgbClr val="25252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1305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BD647D4-7CA3-3981-6111-286BFF2B5E40}"/>
              </a:ext>
            </a:extLst>
          </p:cNvPr>
          <p:cNvSpPr/>
          <p:nvPr/>
        </p:nvSpPr>
        <p:spPr>
          <a:xfrm>
            <a:off x="0" y="3429000"/>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9" name="群組 68">
            <a:extLst>
              <a:ext uri="{FF2B5EF4-FFF2-40B4-BE49-F238E27FC236}">
                <a16:creationId xmlns:a16="http://schemas.microsoft.com/office/drawing/2014/main" id="{4B298DA3-13F6-BFAB-0DD0-1C40F49AA030}"/>
              </a:ext>
            </a:extLst>
          </p:cNvPr>
          <p:cNvGrpSpPr/>
          <p:nvPr/>
        </p:nvGrpSpPr>
        <p:grpSpPr>
          <a:xfrm>
            <a:off x="3489808" y="1566830"/>
            <a:ext cx="1589315" cy="1199201"/>
            <a:chOff x="1030258" y="1514771"/>
            <a:chExt cx="1589315" cy="1199201"/>
          </a:xfrm>
        </p:grpSpPr>
        <p:sp>
          <p:nvSpPr>
            <p:cNvPr id="4" name="文字方塊 3">
              <a:extLst>
                <a:ext uri="{FF2B5EF4-FFF2-40B4-BE49-F238E27FC236}">
                  <a16:creationId xmlns:a16="http://schemas.microsoft.com/office/drawing/2014/main" id="{20C2B198-0DA4-45E4-FCC0-0379E20BCEFB}"/>
                </a:ext>
              </a:extLst>
            </p:cNvPr>
            <p:cNvSpPr txBox="1"/>
            <p:nvPr/>
          </p:nvSpPr>
          <p:spPr>
            <a:xfrm>
              <a:off x="1030258" y="1514771"/>
              <a:ext cx="765109" cy="523220"/>
            </a:xfrm>
            <a:prstGeom prst="rect">
              <a:avLst/>
            </a:prstGeom>
            <a:noFill/>
          </p:spPr>
          <p:txBody>
            <a:bodyPr wrap="square" rtlCol="0">
              <a:spAutoFit/>
            </a:bodyPr>
            <a:lstStyle/>
            <a:p>
              <a:r>
                <a:rPr kumimoji="1" lang="en-US" altLang="zh-TW" sz="2800" dirty="0">
                  <a:solidFill>
                    <a:srgbClr val="242424"/>
                  </a:solidFill>
                </a:rPr>
                <a:t>01</a:t>
              </a:r>
              <a:endParaRPr kumimoji="1" lang="zh-TW" altLang="en-US" sz="2800" dirty="0">
                <a:solidFill>
                  <a:srgbClr val="242424"/>
                </a:solidFill>
              </a:endParaRPr>
            </a:p>
          </p:txBody>
        </p:sp>
        <p:grpSp>
          <p:nvGrpSpPr>
            <p:cNvPr id="22" name="群組 21">
              <a:extLst>
                <a:ext uri="{FF2B5EF4-FFF2-40B4-BE49-F238E27FC236}">
                  <a16:creationId xmlns:a16="http://schemas.microsoft.com/office/drawing/2014/main" id="{7F992A7F-B596-54D7-350F-9DA28BFE11C8}"/>
                </a:ext>
              </a:extLst>
            </p:cNvPr>
            <p:cNvGrpSpPr/>
            <p:nvPr/>
          </p:nvGrpSpPr>
          <p:grpSpPr>
            <a:xfrm>
              <a:off x="1154667" y="1982005"/>
              <a:ext cx="1464905" cy="37324"/>
              <a:chOff x="1548883" y="1973735"/>
              <a:chExt cx="1464905" cy="37324"/>
            </a:xfrm>
          </p:grpSpPr>
          <p:cxnSp>
            <p:nvCxnSpPr>
              <p:cNvPr id="17" name="直線接點 16">
                <a:extLst>
                  <a:ext uri="{FF2B5EF4-FFF2-40B4-BE49-F238E27FC236}">
                    <a16:creationId xmlns:a16="http://schemas.microsoft.com/office/drawing/2014/main" id="{A9EB6DAF-F638-09FD-5919-AA8B8378DA96}"/>
                  </a:ext>
                </a:extLst>
              </p:cNvPr>
              <p:cNvCxnSpPr>
                <a:cxnSpLocks/>
              </p:cNvCxnSpPr>
              <p:nvPr/>
            </p:nvCxnSpPr>
            <p:spPr>
              <a:xfrm>
                <a:off x="1548883" y="1973735"/>
                <a:ext cx="295470" cy="0"/>
              </a:xfrm>
              <a:prstGeom prst="line">
                <a:avLst/>
              </a:prstGeom>
              <a:ln>
                <a:solidFill>
                  <a:srgbClr val="242424"/>
                </a:solidFill>
              </a:ln>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E6F5091D-608B-4B6D-D07F-5A796973D730}"/>
                  </a:ext>
                </a:extLst>
              </p:cNvPr>
              <p:cNvCxnSpPr>
                <a:cxnSpLocks/>
              </p:cNvCxnSpPr>
              <p:nvPr/>
            </p:nvCxnSpPr>
            <p:spPr>
              <a:xfrm>
                <a:off x="1548883" y="2011059"/>
                <a:ext cx="1464905" cy="0"/>
              </a:xfrm>
              <a:prstGeom prst="line">
                <a:avLst/>
              </a:prstGeom>
              <a:ln w="12700">
                <a:solidFill>
                  <a:srgbClr val="242424"/>
                </a:solidFill>
              </a:ln>
            </p:spPr>
            <p:style>
              <a:lnRef idx="2">
                <a:schemeClr val="accent1"/>
              </a:lnRef>
              <a:fillRef idx="0">
                <a:schemeClr val="accent1"/>
              </a:fillRef>
              <a:effectRef idx="1">
                <a:schemeClr val="accent1"/>
              </a:effectRef>
              <a:fontRef idx="minor">
                <a:schemeClr val="tx1"/>
              </a:fontRef>
            </p:style>
          </p:cxnSp>
        </p:grpSp>
        <p:sp>
          <p:nvSpPr>
            <p:cNvPr id="20" name="文字方塊 19">
              <a:extLst>
                <a:ext uri="{FF2B5EF4-FFF2-40B4-BE49-F238E27FC236}">
                  <a16:creationId xmlns:a16="http://schemas.microsoft.com/office/drawing/2014/main" id="{461DE05F-83CB-1C80-BB6C-DE9FBE7FD577}"/>
                </a:ext>
              </a:extLst>
            </p:cNvPr>
            <p:cNvSpPr txBox="1"/>
            <p:nvPr/>
          </p:nvSpPr>
          <p:spPr>
            <a:xfrm>
              <a:off x="1038035" y="2129197"/>
              <a:ext cx="1581538" cy="584775"/>
            </a:xfrm>
            <a:prstGeom prst="rect">
              <a:avLst/>
            </a:prstGeom>
            <a:noFill/>
          </p:spPr>
          <p:txBody>
            <a:bodyPr wrap="square" rtlCol="0">
              <a:spAutoFit/>
            </a:bodyPr>
            <a:lstStyle/>
            <a:p>
              <a:r>
                <a:rPr kumimoji="1" lang="zh-TW" altLang="en-US" sz="1600" b="1" dirty="0">
                  <a:solidFill>
                    <a:srgbClr val="242424"/>
                  </a:solidFill>
                  <a:latin typeface="微軟正黑體" panose="020B0604030504040204" pitchFamily="34" charset="-120"/>
                  <a:ea typeface="微軟正黑體" panose="020B0604030504040204" pitchFamily="34" charset="-120"/>
                </a:rPr>
                <a:t>公司簡介</a:t>
              </a:r>
              <a:endParaRPr kumimoji="1" lang="en-US" altLang="zh-TW" sz="1600" b="1" dirty="0">
                <a:solidFill>
                  <a:srgbClr val="242424"/>
                </a:solidFill>
                <a:latin typeface="微軟正黑體" panose="020B0604030504040204" pitchFamily="34" charset="-120"/>
                <a:ea typeface="微軟正黑體" panose="020B0604030504040204" pitchFamily="34" charset="-120"/>
              </a:endParaRPr>
            </a:p>
            <a:p>
              <a:r>
                <a:rPr kumimoji="1" lang="en-US" altLang="zh-TW" sz="1600" b="1" dirty="0">
                  <a:solidFill>
                    <a:srgbClr val="242424"/>
                  </a:solidFill>
                  <a:latin typeface="+mj-lt"/>
                </a:rPr>
                <a:t>ABOUT</a:t>
              </a:r>
              <a:r>
                <a:rPr kumimoji="1" lang="zh-TW" altLang="en-US" sz="1600" b="1" dirty="0">
                  <a:solidFill>
                    <a:srgbClr val="242424"/>
                  </a:solidFill>
                  <a:latin typeface="+mj-lt"/>
                </a:rPr>
                <a:t> </a:t>
              </a:r>
              <a:r>
                <a:rPr kumimoji="1" lang="en-US" altLang="zh-TW" sz="1600" b="1" dirty="0">
                  <a:solidFill>
                    <a:srgbClr val="242424"/>
                  </a:solidFill>
                  <a:latin typeface="+mj-lt"/>
                </a:rPr>
                <a:t>RAYZ</a:t>
              </a:r>
              <a:endParaRPr kumimoji="1" lang="zh-TW" altLang="en-US" sz="1600" b="1" dirty="0">
                <a:solidFill>
                  <a:srgbClr val="242424"/>
                </a:solidFill>
                <a:latin typeface="+mj-lt"/>
              </a:endParaRPr>
            </a:p>
          </p:txBody>
        </p:sp>
      </p:grpSp>
      <p:grpSp>
        <p:nvGrpSpPr>
          <p:cNvPr id="68" name="群組 67">
            <a:extLst>
              <a:ext uri="{FF2B5EF4-FFF2-40B4-BE49-F238E27FC236}">
                <a16:creationId xmlns:a16="http://schemas.microsoft.com/office/drawing/2014/main" id="{8CD805CF-DD5A-5ED9-CAE8-53242971F06B}"/>
              </a:ext>
            </a:extLst>
          </p:cNvPr>
          <p:cNvGrpSpPr/>
          <p:nvPr/>
        </p:nvGrpSpPr>
        <p:grpSpPr>
          <a:xfrm>
            <a:off x="5968641" y="1584565"/>
            <a:ext cx="2474166" cy="1152887"/>
            <a:chOff x="3509091" y="1532506"/>
            <a:chExt cx="2474166" cy="1152887"/>
          </a:xfrm>
        </p:grpSpPr>
        <p:sp>
          <p:nvSpPr>
            <p:cNvPr id="6" name="文字方塊 5">
              <a:extLst>
                <a:ext uri="{FF2B5EF4-FFF2-40B4-BE49-F238E27FC236}">
                  <a16:creationId xmlns:a16="http://schemas.microsoft.com/office/drawing/2014/main" id="{7ED559B1-3615-88C5-F5AA-1AA0E37C9E6C}"/>
                </a:ext>
              </a:extLst>
            </p:cNvPr>
            <p:cNvSpPr txBox="1"/>
            <p:nvPr/>
          </p:nvSpPr>
          <p:spPr>
            <a:xfrm>
              <a:off x="3509091" y="1532506"/>
              <a:ext cx="645371" cy="523220"/>
            </a:xfrm>
            <a:prstGeom prst="rect">
              <a:avLst/>
            </a:prstGeom>
            <a:noFill/>
          </p:spPr>
          <p:txBody>
            <a:bodyPr wrap="square" rtlCol="0">
              <a:spAutoFit/>
            </a:bodyPr>
            <a:lstStyle/>
            <a:p>
              <a:r>
                <a:rPr kumimoji="1" lang="en-US" altLang="zh-TW" sz="2800" dirty="0">
                  <a:solidFill>
                    <a:srgbClr val="242424"/>
                  </a:solidFill>
                </a:rPr>
                <a:t>02</a:t>
              </a:r>
              <a:endParaRPr kumimoji="1" lang="zh-TW" altLang="en-US" sz="2800" dirty="0">
                <a:solidFill>
                  <a:srgbClr val="242424"/>
                </a:solidFill>
              </a:endParaRPr>
            </a:p>
          </p:txBody>
        </p:sp>
        <p:grpSp>
          <p:nvGrpSpPr>
            <p:cNvPr id="29" name="群組 28">
              <a:extLst>
                <a:ext uri="{FF2B5EF4-FFF2-40B4-BE49-F238E27FC236}">
                  <a16:creationId xmlns:a16="http://schemas.microsoft.com/office/drawing/2014/main" id="{077FF734-1D6E-1DEC-082F-C08534F1CE98}"/>
                </a:ext>
              </a:extLst>
            </p:cNvPr>
            <p:cNvGrpSpPr/>
            <p:nvPr/>
          </p:nvGrpSpPr>
          <p:grpSpPr>
            <a:xfrm>
              <a:off x="3619505" y="1995384"/>
              <a:ext cx="1464905" cy="37324"/>
              <a:chOff x="1548883" y="1973735"/>
              <a:chExt cx="1464905" cy="37324"/>
            </a:xfrm>
          </p:grpSpPr>
          <p:cxnSp>
            <p:nvCxnSpPr>
              <p:cNvPr id="30" name="直線接點 29">
                <a:extLst>
                  <a:ext uri="{FF2B5EF4-FFF2-40B4-BE49-F238E27FC236}">
                    <a16:creationId xmlns:a16="http://schemas.microsoft.com/office/drawing/2014/main" id="{A2714466-764E-8B6D-9A3A-E9E5D45FEF96}"/>
                  </a:ext>
                </a:extLst>
              </p:cNvPr>
              <p:cNvCxnSpPr>
                <a:cxnSpLocks/>
              </p:cNvCxnSpPr>
              <p:nvPr/>
            </p:nvCxnSpPr>
            <p:spPr>
              <a:xfrm>
                <a:off x="1548883" y="1973735"/>
                <a:ext cx="295470" cy="0"/>
              </a:xfrm>
              <a:prstGeom prst="line">
                <a:avLst/>
              </a:prstGeom>
              <a:ln>
                <a:solidFill>
                  <a:srgbClr val="242424"/>
                </a:solidFill>
              </a:ln>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48529B7B-CC80-1BEE-CA1E-3A466C2BE36E}"/>
                  </a:ext>
                </a:extLst>
              </p:cNvPr>
              <p:cNvCxnSpPr>
                <a:cxnSpLocks/>
              </p:cNvCxnSpPr>
              <p:nvPr/>
            </p:nvCxnSpPr>
            <p:spPr>
              <a:xfrm>
                <a:off x="1548883" y="2011059"/>
                <a:ext cx="1464905" cy="0"/>
              </a:xfrm>
              <a:prstGeom prst="line">
                <a:avLst/>
              </a:prstGeom>
              <a:ln w="12700">
                <a:solidFill>
                  <a:srgbClr val="242424"/>
                </a:solidFill>
              </a:ln>
            </p:spPr>
            <p:style>
              <a:lnRef idx="2">
                <a:schemeClr val="accent1"/>
              </a:lnRef>
              <a:fillRef idx="0">
                <a:schemeClr val="accent1"/>
              </a:fillRef>
              <a:effectRef idx="1">
                <a:schemeClr val="accent1"/>
              </a:effectRef>
              <a:fontRef idx="minor">
                <a:schemeClr val="tx1"/>
              </a:fontRef>
            </p:style>
          </p:cxnSp>
        </p:grpSp>
        <p:sp>
          <p:nvSpPr>
            <p:cNvPr id="33" name="文字方塊 32">
              <a:extLst>
                <a:ext uri="{FF2B5EF4-FFF2-40B4-BE49-F238E27FC236}">
                  <a16:creationId xmlns:a16="http://schemas.microsoft.com/office/drawing/2014/main" id="{2DF59D0F-652E-CEDC-1D5C-E04104534A47}"/>
                </a:ext>
              </a:extLst>
            </p:cNvPr>
            <p:cNvSpPr txBox="1"/>
            <p:nvPr/>
          </p:nvSpPr>
          <p:spPr>
            <a:xfrm>
              <a:off x="3573628" y="2100618"/>
              <a:ext cx="2409629" cy="584775"/>
            </a:xfrm>
            <a:prstGeom prst="rect">
              <a:avLst/>
            </a:prstGeom>
            <a:noFill/>
          </p:spPr>
          <p:txBody>
            <a:bodyPr wrap="square">
              <a:spAutoFit/>
            </a:bodyPr>
            <a:lstStyle/>
            <a:p>
              <a:r>
                <a:rPr kumimoji="1" lang="zh-TW" altLang="en-US" sz="1600" b="1" dirty="0">
                  <a:solidFill>
                    <a:srgbClr val="242424"/>
                  </a:solidFill>
                  <a:latin typeface="微軟正黑體" panose="020B0604030504040204" pitchFamily="34" charset="-120"/>
                  <a:ea typeface="微軟正黑體" panose="020B0604030504040204" pitchFamily="34" charset="-120"/>
                </a:rPr>
                <a:t>經營理念 </a:t>
              </a:r>
              <a:r>
                <a:rPr kumimoji="1" lang="en-US" altLang="zh-TW" sz="1600" b="1" dirty="0">
                  <a:solidFill>
                    <a:srgbClr val="242424"/>
                  </a:solidFill>
                  <a:latin typeface="微軟正黑體" panose="020B0604030504040204" pitchFamily="34" charset="-120"/>
                  <a:ea typeface="微軟正黑體" panose="020B0604030504040204" pitchFamily="34" charset="-120"/>
                </a:rPr>
                <a:t>/</a:t>
              </a:r>
              <a:r>
                <a:rPr kumimoji="1" lang="zh-TW" altLang="en-US" sz="1600" b="1" dirty="0">
                  <a:solidFill>
                    <a:srgbClr val="242424"/>
                  </a:solidFill>
                  <a:latin typeface="微軟正黑體" panose="020B0604030504040204" pitchFamily="34" charset="-120"/>
                  <a:ea typeface="微軟正黑體" panose="020B0604030504040204" pitchFamily="34" charset="-120"/>
                </a:rPr>
                <a:t> 核心價值</a:t>
              </a:r>
              <a:endParaRPr kumimoji="1" lang="en-US" altLang="zh-TW" sz="1600" b="1" dirty="0">
                <a:solidFill>
                  <a:srgbClr val="242424"/>
                </a:solidFill>
                <a:latin typeface="微軟正黑體" panose="020B0604030504040204" pitchFamily="34" charset="-120"/>
                <a:ea typeface="微軟正黑體" panose="020B0604030504040204" pitchFamily="34" charset="-120"/>
              </a:endParaRPr>
            </a:p>
            <a:p>
              <a:r>
                <a:rPr kumimoji="1" lang="en-US" altLang="zh-TW" sz="1600" b="1" dirty="0">
                  <a:solidFill>
                    <a:srgbClr val="242424"/>
                  </a:solidFill>
                </a:rPr>
                <a:t>Philosophy</a:t>
              </a:r>
              <a:r>
                <a:rPr kumimoji="1" lang="zh-TW" altLang="en-US" sz="1600" b="1" dirty="0">
                  <a:solidFill>
                    <a:srgbClr val="242424"/>
                  </a:solidFill>
                </a:rPr>
                <a:t> </a:t>
              </a:r>
              <a:r>
                <a:rPr kumimoji="1" lang="en-US" altLang="zh-TW" sz="1600" b="1" dirty="0">
                  <a:solidFill>
                    <a:srgbClr val="242424"/>
                  </a:solidFill>
                </a:rPr>
                <a:t>/</a:t>
              </a:r>
              <a:r>
                <a:rPr kumimoji="1" lang="zh-TW" altLang="en-US" sz="1600" b="1" dirty="0">
                  <a:solidFill>
                    <a:srgbClr val="242424"/>
                  </a:solidFill>
                </a:rPr>
                <a:t> </a:t>
              </a:r>
              <a:r>
                <a:rPr kumimoji="1" lang="en-US" altLang="zh-TW" sz="1600" b="1" dirty="0">
                  <a:solidFill>
                    <a:srgbClr val="242424"/>
                  </a:solidFill>
                </a:rPr>
                <a:t>Core</a:t>
              </a:r>
              <a:r>
                <a:rPr kumimoji="1" lang="zh-TW" altLang="en-US" sz="1600" b="1" dirty="0">
                  <a:solidFill>
                    <a:srgbClr val="242424"/>
                  </a:solidFill>
                </a:rPr>
                <a:t> </a:t>
              </a:r>
              <a:r>
                <a:rPr kumimoji="1" lang="en-US" altLang="zh-TW" sz="1600" b="1" dirty="0">
                  <a:solidFill>
                    <a:srgbClr val="242424"/>
                  </a:solidFill>
                </a:rPr>
                <a:t>Value</a:t>
              </a:r>
            </a:p>
          </p:txBody>
        </p:sp>
      </p:grpSp>
      <p:grpSp>
        <p:nvGrpSpPr>
          <p:cNvPr id="67" name="群組 66">
            <a:extLst>
              <a:ext uri="{FF2B5EF4-FFF2-40B4-BE49-F238E27FC236}">
                <a16:creationId xmlns:a16="http://schemas.microsoft.com/office/drawing/2014/main" id="{A9BA227A-884F-C154-C635-F298DC4D3FAE}"/>
              </a:ext>
            </a:extLst>
          </p:cNvPr>
          <p:cNvGrpSpPr/>
          <p:nvPr/>
        </p:nvGrpSpPr>
        <p:grpSpPr>
          <a:xfrm>
            <a:off x="9181468" y="1564122"/>
            <a:ext cx="2200467" cy="1195403"/>
            <a:chOff x="6791907" y="1517057"/>
            <a:chExt cx="2200467" cy="1195403"/>
          </a:xfrm>
        </p:grpSpPr>
        <p:sp>
          <p:nvSpPr>
            <p:cNvPr id="10" name="文字方塊 9">
              <a:extLst>
                <a:ext uri="{FF2B5EF4-FFF2-40B4-BE49-F238E27FC236}">
                  <a16:creationId xmlns:a16="http://schemas.microsoft.com/office/drawing/2014/main" id="{43CE2310-C654-C7E3-87B0-5AC05AB7D923}"/>
                </a:ext>
              </a:extLst>
            </p:cNvPr>
            <p:cNvSpPr txBox="1"/>
            <p:nvPr/>
          </p:nvSpPr>
          <p:spPr>
            <a:xfrm>
              <a:off x="6791907" y="1517057"/>
              <a:ext cx="650031" cy="523220"/>
            </a:xfrm>
            <a:prstGeom prst="rect">
              <a:avLst/>
            </a:prstGeom>
            <a:noFill/>
          </p:spPr>
          <p:txBody>
            <a:bodyPr wrap="square" rtlCol="0">
              <a:spAutoFit/>
            </a:bodyPr>
            <a:lstStyle/>
            <a:p>
              <a:r>
                <a:rPr kumimoji="1" lang="en-US" altLang="zh-TW" sz="2800" dirty="0">
                  <a:solidFill>
                    <a:srgbClr val="242424"/>
                  </a:solidFill>
                </a:rPr>
                <a:t>03</a:t>
              </a:r>
              <a:endParaRPr kumimoji="1" lang="zh-TW" altLang="en-US" sz="2800" dirty="0">
                <a:solidFill>
                  <a:srgbClr val="242424"/>
                </a:solidFill>
              </a:endParaRPr>
            </a:p>
          </p:txBody>
        </p:sp>
        <p:grpSp>
          <p:nvGrpSpPr>
            <p:cNvPr id="23" name="群組 22">
              <a:extLst>
                <a:ext uri="{FF2B5EF4-FFF2-40B4-BE49-F238E27FC236}">
                  <a16:creationId xmlns:a16="http://schemas.microsoft.com/office/drawing/2014/main" id="{88898934-B73E-3928-6F34-67E63388E2D5}"/>
                </a:ext>
              </a:extLst>
            </p:cNvPr>
            <p:cNvGrpSpPr/>
            <p:nvPr/>
          </p:nvGrpSpPr>
          <p:grpSpPr>
            <a:xfrm>
              <a:off x="6906981" y="1984291"/>
              <a:ext cx="1464905" cy="37324"/>
              <a:chOff x="1548883" y="1973735"/>
              <a:chExt cx="1464905" cy="37324"/>
            </a:xfrm>
          </p:grpSpPr>
          <p:cxnSp>
            <p:nvCxnSpPr>
              <p:cNvPr id="24" name="直線接點 23">
                <a:extLst>
                  <a:ext uri="{FF2B5EF4-FFF2-40B4-BE49-F238E27FC236}">
                    <a16:creationId xmlns:a16="http://schemas.microsoft.com/office/drawing/2014/main" id="{4FF6975D-4E37-E0BD-DB3B-68287769B6C5}"/>
                  </a:ext>
                </a:extLst>
              </p:cNvPr>
              <p:cNvCxnSpPr>
                <a:cxnSpLocks/>
              </p:cNvCxnSpPr>
              <p:nvPr/>
            </p:nvCxnSpPr>
            <p:spPr>
              <a:xfrm>
                <a:off x="1548883" y="1973735"/>
                <a:ext cx="295470" cy="0"/>
              </a:xfrm>
              <a:prstGeom prst="line">
                <a:avLst/>
              </a:prstGeom>
              <a:ln>
                <a:solidFill>
                  <a:srgbClr val="242424"/>
                </a:solidFill>
              </a:ln>
            </p:spPr>
            <p:style>
              <a:lnRef idx="2">
                <a:schemeClr val="accent1"/>
              </a:lnRef>
              <a:fillRef idx="0">
                <a:schemeClr val="accent1"/>
              </a:fillRef>
              <a:effectRef idx="1">
                <a:schemeClr val="accent1"/>
              </a:effectRef>
              <a:fontRef idx="minor">
                <a:schemeClr val="tx1"/>
              </a:fontRef>
            </p:style>
          </p:cxnSp>
          <p:cxnSp>
            <p:nvCxnSpPr>
              <p:cNvPr id="25" name="直線接點 24">
                <a:extLst>
                  <a:ext uri="{FF2B5EF4-FFF2-40B4-BE49-F238E27FC236}">
                    <a16:creationId xmlns:a16="http://schemas.microsoft.com/office/drawing/2014/main" id="{BEE463C4-EA4C-C94D-F5BA-1642B29BDA25}"/>
                  </a:ext>
                </a:extLst>
              </p:cNvPr>
              <p:cNvCxnSpPr>
                <a:cxnSpLocks/>
              </p:cNvCxnSpPr>
              <p:nvPr/>
            </p:nvCxnSpPr>
            <p:spPr>
              <a:xfrm>
                <a:off x="1548883" y="2011059"/>
                <a:ext cx="1464905" cy="0"/>
              </a:xfrm>
              <a:prstGeom prst="line">
                <a:avLst/>
              </a:prstGeom>
              <a:ln w="12700">
                <a:solidFill>
                  <a:srgbClr val="242424"/>
                </a:solidFill>
              </a:ln>
            </p:spPr>
            <p:style>
              <a:lnRef idx="2">
                <a:schemeClr val="accent1"/>
              </a:lnRef>
              <a:fillRef idx="0">
                <a:schemeClr val="accent1"/>
              </a:fillRef>
              <a:effectRef idx="1">
                <a:schemeClr val="accent1"/>
              </a:effectRef>
              <a:fontRef idx="minor">
                <a:schemeClr val="tx1"/>
              </a:fontRef>
            </p:style>
          </p:cxnSp>
        </p:grpSp>
        <p:sp>
          <p:nvSpPr>
            <p:cNvPr id="35" name="文字方塊 34">
              <a:extLst>
                <a:ext uri="{FF2B5EF4-FFF2-40B4-BE49-F238E27FC236}">
                  <a16:creationId xmlns:a16="http://schemas.microsoft.com/office/drawing/2014/main" id="{23855E38-8B90-87A2-5D89-5A88FFEB82DD}"/>
                </a:ext>
              </a:extLst>
            </p:cNvPr>
            <p:cNvSpPr txBox="1"/>
            <p:nvPr/>
          </p:nvSpPr>
          <p:spPr>
            <a:xfrm>
              <a:off x="6791907" y="2127685"/>
              <a:ext cx="2200467" cy="584775"/>
            </a:xfrm>
            <a:prstGeom prst="rect">
              <a:avLst/>
            </a:prstGeom>
            <a:noFill/>
          </p:spPr>
          <p:txBody>
            <a:bodyPr wrap="square">
              <a:spAutoFit/>
            </a:bodyPr>
            <a:lstStyle/>
            <a:p>
              <a:r>
                <a:rPr kumimoji="1" lang="zh-TW" altLang="en-US" sz="1600" b="1" dirty="0">
                  <a:solidFill>
                    <a:srgbClr val="242424"/>
                  </a:solidFill>
                  <a:latin typeface="微軟正黑體" panose="020B0604030504040204" pitchFamily="34" charset="-120"/>
                  <a:ea typeface="微軟正黑體" panose="020B0604030504040204" pitchFamily="34" charset="-120"/>
                </a:rPr>
                <a:t>獨特優勢</a:t>
              </a:r>
              <a:endParaRPr kumimoji="1" lang="en-US" altLang="zh-TW" sz="1600" b="1" dirty="0">
                <a:solidFill>
                  <a:srgbClr val="242424"/>
                </a:solidFill>
                <a:latin typeface="微軟正黑體" panose="020B0604030504040204" pitchFamily="34" charset="-120"/>
                <a:ea typeface="微軟正黑體" panose="020B0604030504040204" pitchFamily="34" charset="-120"/>
              </a:endParaRPr>
            </a:p>
            <a:p>
              <a:r>
                <a:rPr kumimoji="1" lang="en-US" altLang="zh-TW" sz="1600" b="1" dirty="0">
                  <a:solidFill>
                    <a:srgbClr val="242424"/>
                  </a:solidFill>
                </a:rPr>
                <a:t>Unique</a:t>
              </a:r>
              <a:r>
                <a:rPr kumimoji="1" lang="zh-TW" altLang="en-US" sz="1600" b="1" dirty="0">
                  <a:solidFill>
                    <a:srgbClr val="242424"/>
                  </a:solidFill>
                </a:rPr>
                <a:t> </a:t>
              </a:r>
              <a:r>
                <a:rPr kumimoji="1" lang="en-US" altLang="zh-TW" sz="1600" b="1" dirty="0">
                  <a:solidFill>
                    <a:srgbClr val="242424"/>
                  </a:solidFill>
                </a:rPr>
                <a:t>Advantage</a:t>
              </a:r>
            </a:p>
          </p:txBody>
        </p:sp>
      </p:grpSp>
      <p:grpSp>
        <p:nvGrpSpPr>
          <p:cNvPr id="64" name="群組 63">
            <a:extLst>
              <a:ext uri="{FF2B5EF4-FFF2-40B4-BE49-F238E27FC236}">
                <a16:creationId xmlns:a16="http://schemas.microsoft.com/office/drawing/2014/main" id="{E5EF0E0C-F5BC-EA9C-E32E-454BED36B789}"/>
              </a:ext>
            </a:extLst>
          </p:cNvPr>
          <p:cNvGrpSpPr/>
          <p:nvPr/>
        </p:nvGrpSpPr>
        <p:grpSpPr>
          <a:xfrm>
            <a:off x="3489808" y="4287354"/>
            <a:ext cx="1735492" cy="1195402"/>
            <a:chOff x="9679833" y="1433810"/>
            <a:chExt cx="1735492" cy="1195402"/>
          </a:xfrm>
        </p:grpSpPr>
        <p:sp>
          <p:nvSpPr>
            <p:cNvPr id="7" name="文字方塊 6">
              <a:extLst>
                <a:ext uri="{FF2B5EF4-FFF2-40B4-BE49-F238E27FC236}">
                  <a16:creationId xmlns:a16="http://schemas.microsoft.com/office/drawing/2014/main" id="{208DF065-4086-F8DF-4AC3-BCDDCF26AA91}"/>
                </a:ext>
              </a:extLst>
            </p:cNvPr>
            <p:cNvSpPr txBox="1"/>
            <p:nvPr/>
          </p:nvSpPr>
          <p:spPr>
            <a:xfrm>
              <a:off x="9679833" y="1433810"/>
              <a:ext cx="634481" cy="523220"/>
            </a:xfrm>
            <a:prstGeom prst="rect">
              <a:avLst/>
            </a:prstGeom>
            <a:noFill/>
          </p:spPr>
          <p:txBody>
            <a:bodyPr wrap="square" rtlCol="0">
              <a:spAutoFit/>
            </a:bodyPr>
            <a:lstStyle/>
            <a:p>
              <a:r>
                <a:rPr kumimoji="1" lang="en-US" altLang="zh-TW" sz="2800" dirty="0">
                  <a:solidFill>
                    <a:schemeClr val="bg1"/>
                  </a:solidFill>
                </a:rPr>
                <a:t>04</a:t>
              </a:r>
              <a:endParaRPr kumimoji="1" lang="zh-TW" altLang="en-US" sz="2800" dirty="0">
                <a:solidFill>
                  <a:schemeClr val="bg1"/>
                </a:solidFill>
              </a:endParaRPr>
            </a:p>
          </p:txBody>
        </p:sp>
        <p:grpSp>
          <p:nvGrpSpPr>
            <p:cNvPr id="26" name="群組 25">
              <a:extLst>
                <a:ext uri="{FF2B5EF4-FFF2-40B4-BE49-F238E27FC236}">
                  <a16:creationId xmlns:a16="http://schemas.microsoft.com/office/drawing/2014/main" id="{7DF1B0E2-786D-B15F-2F4F-1D823061C3D7}"/>
                </a:ext>
              </a:extLst>
            </p:cNvPr>
            <p:cNvGrpSpPr/>
            <p:nvPr/>
          </p:nvGrpSpPr>
          <p:grpSpPr>
            <a:xfrm>
              <a:off x="9804241" y="1919706"/>
              <a:ext cx="1464905" cy="37324"/>
              <a:chOff x="1548883" y="1973735"/>
              <a:chExt cx="1464905" cy="37324"/>
            </a:xfrm>
          </p:grpSpPr>
          <p:cxnSp>
            <p:nvCxnSpPr>
              <p:cNvPr id="27" name="直線接點 26">
                <a:extLst>
                  <a:ext uri="{FF2B5EF4-FFF2-40B4-BE49-F238E27FC236}">
                    <a16:creationId xmlns:a16="http://schemas.microsoft.com/office/drawing/2014/main" id="{61F748D4-944A-4B22-9F20-A19682A840CD}"/>
                  </a:ext>
                </a:extLst>
              </p:cNvPr>
              <p:cNvCxnSpPr>
                <a:cxnSpLocks/>
              </p:cNvCxnSpPr>
              <p:nvPr/>
            </p:nvCxnSpPr>
            <p:spPr>
              <a:xfrm>
                <a:off x="1548883" y="1973735"/>
                <a:ext cx="2954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直線接點 27">
                <a:extLst>
                  <a:ext uri="{FF2B5EF4-FFF2-40B4-BE49-F238E27FC236}">
                    <a16:creationId xmlns:a16="http://schemas.microsoft.com/office/drawing/2014/main" id="{83CE1C1B-E86C-2FEE-332B-2A706F73F59F}"/>
                  </a:ext>
                </a:extLst>
              </p:cNvPr>
              <p:cNvCxnSpPr>
                <a:cxnSpLocks/>
              </p:cNvCxnSpPr>
              <p:nvPr/>
            </p:nvCxnSpPr>
            <p:spPr>
              <a:xfrm>
                <a:off x="1548883" y="2011059"/>
                <a:ext cx="1464905"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7" name="文字方塊 36">
              <a:extLst>
                <a:ext uri="{FF2B5EF4-FFF2-40B4-BE49-F238E27FC236}">
                  <a16:creationId xmlns:a16="http://schemas.microsoft.com/office/drawing/2014/main" id="{BE8155AB-351A-D705-90A1-B5C26CEAC217}"/>
                </a:ext>
              </a:extLst>
            </p:cNvPr>
            <p:cNvSpPr txBox="1"/>
            <p:nvPr/>
          </p:nvSpPr>
          <p:spPr>
            <a:xfrm>
              <a:off x="9741260" y="2044437"/>
              <a:ext cx="1674065" cy="584775"/>
            </a:xfrm>
            <a:prstGeom prst="rect">
              <a:avLst/>
            </a:prstGeom>
            <a:noFill/>
          </p:spPr>
          <p:txBody>
            <a:bodyPr wrap="square">
              <a:spAutoFit/>
            </a:bodyPr>
            <a:lstStyle/>
            <a:p>
              <a:r>
                <a:rPr kumimoji="1" lang="zh-TW" altLang="en-US" sz="1600" b="1" dirty="0">
                  <a:solidFill>
                    <a:schemeClr val="bg1"/>
                  </a:solidFill>
                  <a:latin typeface="微軟正黑體" panose="020B0604030504040204" pitchFamily="34" charset="-120"/>
                  <a:ea typeface="微軟正黑體" panose="020B0604030504040204" pitchFamily="34" charset="-120"/>
                </a:rPr>
                <a:t>全方位服務</a:t>
              </a:r>
              <a:endParaRPr kumimoji="1" lang="en-US" altLang="zh-TW" sz="1600" b="1" dirty="0">
                <a:solidFill>
                  <a:schemeClr val="bg1"/>
                </a:solidFill>
                <a:latin typeface="微軟正黑體" panose="020B0604030504040204" pitchFamily="34" charset="-120"/>
                <a:ea typeface="微軟正黑體" panose="020B0604030504040204" pitchFamily="34" charset="-120"/>
              </a:endParaRPr>
            </a:p>
            <a:p>
              <a:r>
                <a:rPr kumimoji="1" lang="en-US" altLang="zh-TW" sz="1600" b="1" dirty="0">
                  <a:solidFill>
                    <a:schemeClr val="bg1"/>
                  </a:solidFill>
                  <a:latin typeface="+mj-lt"/>
                </a:rPr>
                <a:t>Our</a:t>
              </a:r>
              <a:r>
                <a:rPr kumimoji="1" lang="zh-TW" altLang="en-US" sz="1600" b="1" dirty="0">
                  <a:solidFill>
                    <a:schemeClr val="bg1"/>
                  </a:solidFill>
                  <a:latin typeface="+mj-lt"/>
                </a:rPr>
                <a:t> </a:t>
              </a:r>
              <a:r>
                <a:rPr kumimoji="1" lang="en-US" altLang="zh-TW" sz="1600" b="1" dirty="0">
                  <a:solidFill>
                    <a:schemeClr val="bg1"/>
                  </a:solidFill>
                  <a:latin typeface="+mj-lt"/>
                </a:rPr>
                <a:t>Services</a:t>
              </a:r>
            </a:p>
          </p:txBody>
        </p:sp>
      </p:grpSp>
      <p:grpSp>
        <p:nvGrpSpPr>
          <p:cNvPr id="66" name="群組 65">
            <a:extLst>
              <a:ext uri="{FF2B5EF4-FFF2-40B4-BE49-F238E27FC236}">
                <a16:creationId xmlns:a16="http://schemas.microsoft.com/office/drawing/2014/main" id="{D52E263E-7CCC-1F0F-C303-A7ACB75BEEE2}"/>
              </a:ext>
            </a:extLst>
          </p:cNvPr>
          <p:cNvGrpSpPr/>
          <p:nvPr/>
        </p:nvGrpSpPr>
        <p:grpSpPr>
          <a:xfrm>
            <a:off x="6079055" y="4287354"/>
            <a:ext cx="1681842" cy="1176692"/>
            <a:chOff x="6096000" y="4585621"/>
            <a:chExt cx="1681842" cy="1176692"/>
          </a:xfrm>
        </p:grpSpPr>
        <p:sp>
          <p:nvSpPr>
            <p:cNvPr id="11" name="文字方塊 10">
              <a:extLst>
                <a:ext uri="{FF2B5EF4-FFF2-40B4-BE49-F238E27FC236}">
                  <a16:creationId xmlns:a16="http://schemas.microsoft.com/office/drawing/2014/main" id="{2E4B0CE9-4001-7A98-6C1B-187A2F39070B}"/>
                </a:ext>
              </a:extLst>
            </p:cNvPr>
            <p:cNvSpPr txBox="1"/>
            <p:nvPr/>
          </p:nvSpPr>
          <p:spPr>
            <a:xfrm>
              <a:off x="6096000" y="4585621"/>
              <a:ext cx="653142" cy="523220"/>
            </a:xfrm>
            <a:prstGeom prst="rect">
              <a:avLst/>
            </a:prstGeom>
            <a:noFill/>
          </p:spPr>
          <p:txBody>
            <a:bodyPr wrap="square" rtlCol="0">
              <a:spAutoFit/>
            </a:bodyPr>
            <a:lstStyle/>
            <a:p>
              <a:r>
                <a:rPr kumimoji="1" lang="en-US" altLang="zh-TW" sz="2800" dirty="0">
                  <a:solidFill>
                    <a:schemeClr val="bg1"/>
                  </a:solidFill>
                </a:rPr>
                <a:t>05</a:t>
              </a:r>
              <a:endParaRPr kumimoji="1" lang="zh-TW" altLang="en-US" sz="2800" dirty="0">
                <a:solidFill>
                  <a:schemeClr val="bg1"/>
                </a:solidFill>
              </a:endParaRPr>
            </a:p>
          </p:txBody>
        </p:sp>
        <p:grpSp>
          <p:nvGrpSpPr>
            <p:cNvPr id="38" name="群組 37">
              <a:extLst>
                <a:ext uri="{FF2B5EF4-FFF2-40B4-BE49-F238E27FC236}">
                  <a16:creationId xmlns:a16="http://schemas.microsoft.com/office/drawing/2014/main" id="{D1D29336-3E70-02EB-659C-1D8FF97F4BF0}"/>
                </a:ext>
              </a:extLst>
            </p:cNvPr>
            <p:cNvGrpSpPr/>
            <p:nvPr/>
          </p:nvGrpSpPr>
          <p:grpSpPr>
            <a:xfrm>
              <a:off x="6207192" y="5082517"/>
              <a:ext cx="1464905" cy="37324"/>
              <a:chOff x="1548883" y="1973735"/>
              <a:chExt cx="1464905" cy="37324"/>
            </a:xfrm>
          </p:grpSpPr>
          <p:cxnSp>
            <p:nvCxnSpPr>
              <p:cNvPr id="39" name="直線接點 38">
                <a:extLst>
                  <a:ext uri="{FF2B5EF4-FFF2-40B4-BE49-F238E27FC236}">
                    <a16:creationId xmlns:a16="http://schemas.microsoft.com/office/drawing/2014/main" id="{8EF137C4-D6D5-CD5F-C1D7-8E2E735DB5DA}"/>
                  </a:ext>
                </a:extLst>
              </p:cNvPr>
              <p:cNvCxnSpPr>
                <a:cxnSpLocks/>
              </p:cNvCxnSpPr>
              <p:nvPr/>
            </p:nvCxnSpPr>
            <p:spPr>
              <a:xfrm>
                <a:off x="1548883" y="1973735"/>
                <a:ext cx="2954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0" name="直線接點 39">
                <a:extLst>
                  <a:ext uri="{FF2B5EF4-FFF2-40B4-BE49-F238E27FC236}">
                    <a16:creationId xmlns:a16="http://schemas.microsoft.com/office/drawing/2014/main" id="{2DFA3AB6-D2F3-66A2-01E7-2685C7EF7CA6}"/>
                  </a:ext>
                </a:extLst>
              </p:cNvPr>
              <p:cNvCxnSpPr>
                <a:cxnSpLocks/>
              </p:cNvCxnSpPr>
              <p:nvPr/>
            </p:nvCxnSpPr>
            <p:spPr>
              <a:xfrm>
                <a:off x="1548883" y="2011059"/>
                <a:ext cx="1464905"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51" name="文字方塊 50">
              <a:extLst>
                <a:ext uri="{FF2B5EF4-FFF2-40B4-BE49-F238E27FC236}">
                  <a16:creationId xmlns:a16="http://schemas.microsoft.com/office/drawing/2014/main" id="{570AF49E-166E-4ADD-C251-2082B4FB5445}"/>
                </a:ext>
              </a:extLst>
            </p:cNvPr>
            <p:cNvSpPr txBox="1"/>
            <p:nvPr/>
          </p:nvSpPr>
          <p:spPr>
            <a:xfrm>
              <a:off x="6103777" y="5177538"/>
              <a:ext cx="1674065" cy="584775"/>
            </a:xfrm>
            <a:prstGeom prst="rect">
              <a:avLst/>
            </a:prstGeom>
            <a:noFill/>
          </p:spPr>
          <p:txBody>
            <a:bodyPr wrap="square">
              <a:spAutoFit/>
            </a:bodyPr>
            <a:lstStyle/>
            <a:p>
              <a:r>
                <a:rPr kumimoji="1" lang="zh-TW" altLang="en-US" sz="1600" b="1" dirty="0">
                  <a:solidFill>
                    <a:schemeClr val="bg1"/>
                  </a:solidFill>
                  <a:latin typeface="微軟正黑體" panose="020B0604030504040204" pitchFamily="34" charset="-120"/>
                  <a:ea typeface="微軟正黑體" panose="020B0604030504040204" pitchFamily="34" charset="-120"/>
                </a:rPr>
                <a:t>創造價值</a:t>
              </a:r>
              <a:endParaRPr kumimoji="1" lang="en-US" altLang="zh-TW" sz="1600" b="1" dirty="0">
                <a:solidFill>
                  <a:schemeClr val="bg1"/>
                </a:solidFill>
                <a:latin typeface="微軟正黑體" panose="020B0604030504040204" pitchFamily="34" charset="-120"/>
                <a:ea typeface="微軟正黑體" panose="020B0604030504040204" pitchFamily="34" charset="-120"/>
              </a:endParaRPr>
            </a:p>
            <a:p>
              <a:r>
                <a:rPr kumimoji="1" lang="en-US" altLang="zh-TW" sz="1600" b="1" dirty="0">
                  <a:solidFill>
                    <a:schemeClr val="bg1"/>
                  </a:solidFill>
                  <a:latin typeface="+mj-lt"/>
                </a:rPr>
                <a:t>Value</a:t>
              </a:r>
              <a:r>
                <a:rPr kumimoji="1" lang="zh-TW" altLang="en-US" sz="1600" b="1" dirty="0">
                  <a:solidFill>
                    <a:schemeClr val="bg1"/>
                  </a:solidFill>
                  <a:latin typeface="+mj-lt"/>
                </a:rPr>
                <a:t> </a:t>
              </a:r>
              <a:r>
                <a:rPr kumimoji="1" lang="en-US" altLang="zh-TW" sz="1600" b="1" dirty="0">
                  <a:solidFill>
                    <a:schemeClr val="bg1"/>
                  </a:solidFill>
                  <a:latin typeface="+mj-lt"/>
                </a:rPr>
                <a:t>Created</a:t>
              </a:r>
            </a:p>
          </p:txBody>
        </p:sp>
      </p:grpSp>
      <p:grpSp>
        <p:nvGrpSpPr>
          <p:cNvPr id="65" name="群組 64">
            <a:extLst>
              <a:ext uri="{FF2B5EF4-FFF2-40B4-BE49-F238E27FC236}">
                <a16:creationId xmlns:a16="http://schemas.microsoft.com/office/drawing/2014/main" id="{097C3AD2-A68E-25FA-407E-ABC0CB30EB5F}"/>
              </a:ext>
            </a:extLst>
          </p:cNvPr>
          <p:cNvGrpSpPr/>
          <p:nvPr/>
        </p:nvGrpSpPr>
        <p:grpSpPr>
          <a:xfrm>
            <a:off x="9165147" y="4267755"/>
            <a:ext cx="2651448" cy="1185341"/>
            <a:chOff x="8574833" y="4585621"/>
            <a:chExt cx="2651448" cy="1185341"/>
          </a:xfrm>
        </p:grpSpPr>
        <p:sp>
          <p:nvSpPr>
            <p:cNvPr id="9" name="文字方塊 8">
              <a:extLst>
                <a:ext uri="{FF2B5EF4-FFF2-40B4-BE49-F238E27FC236}">
                  <a16:creationId xmlns:a16="http://schemas.microsoft.com/office/drawing/2014/main" id="{F9EE07CA-65B8-811B-5DDD-E1BDE0FFE189}"/>
                </a:ext>
              </a:extLst>
            </p:cNvPr>
            <p:cNvSpPr txBox="1"/>
            <p:nvPr/>
          </p:nvSpPr>
          <p:spPr>
            <a:xfrm>
              <a:off x="8574833" y="4585621"/>
              <a:ext cx="653142" cy="523220"/>
            </a:xfrm>
            <a:prstGeom prst="rect">
              <a:avLst/>
            </a:prstGeom>
            <a:noFill/>
          </p:spPr>
          <p:txBody>
            <a:bodyPr wrap="square" rtlCol="0">
              <a:spAutoFit/>
            </a:bodyPr>
            <a:lstStyle/>
            <a:p>
              <a:r>
                <a:rPr kumimoji="1" lang="en-US" altLang="zh-TW" sz="2800" dirty="0">
                  <a:solidFill>
                    <a:schemeClr val="bg1"/>
                  </a:solidFill>
                </a:rPr>
                <a:t>06</a:t>
              </a:r>
              <a:endParaRPr kumimoji="1" lang="zh-TW" altLang="en-US" sz="2800" dirty="0">
                <a:solidFill>
                  <a:schemeClr val="bg1"/>
                </a:solidFill>
              </a:endParaRPr>
            </a:p>
          </p:txBody>
        </p:sp>
        <p:grpSp>
          <p:nvGrpSpPr>
            <p:cNvPr id="41" name="群組 40">
              <a:extLst>
                <a:ext uri="{FF2B5EF4-FFF2-40B4-BE49-F238E27FC236}">
                  <a16:creationId xmlns:a16="http://schemas.microsoft.com/office/drawing/2014/main" id="{1335E5D3-B4C2-B497-DB43-15308B3FC12A}"/>
                </a:ext>
              </a:extLst>
            </p:cNvPr>
            <p:cNvGrpSpPr/>
            <p:nvPr/>
          </p:nvGrpSpPr>
          <p:grpSpPr>
            <a:xfrm>
              <a:off x="8681364" y="5072488"/>
              <a:ext cx="1464905" cy="37324"/>
              <a:chOff x="1548883" y="1973735"/>
              <a:chExt cx="1464905" cy="37324"/>
            </a:xfrm>
          </p:grpSpPr>
          <p:cxnSp>
            <p:nvCxnSpPr>
              <p:cNvPr id="42" name="直線接點 41">
                <a:extLst>
                  <a:ext uri="{FF2B5EF4-FFF2-40B4-BE49-F238E27FC236}">
                    <a16:creationId xmlns:a16="http://schemas.microsoft.com/office/drawing/2014/main" id="{E09F620D-2882-FBCA-F24A-FA0E63772FA7}"/>
                  </a:ext>
                </a:extLst>
              </p:cNvPr>
              <p:cNvCxnSpPr>
                <a:cxnSpLocks/>
              </p:cNvCxnSpPr>
              <p:nvPr/>
            </p:nvCxnSpPr>
            <p:spPr>
              <a:xfrm>
                <a:off x="1548883" y="1973735"/>
                <a:ext cx="2954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3" name="直線接點 42">
                <a:extLst>
                  <a:ext uri="{FF2B5EF4-FFF2-40B4-BE49-F238E27FC236}">
                    <a16:creationId xmlns:a16="http://schemas.microsoft.com/office/drawing/2014/main" id="{C177B3B4-F2EC-B598-51C9-1406DDFDCD74}"/>
                  </a:ext>
                </a:extLst>
              </p:cNvPr>
              <p:cNvCxnSpPr>
                <a:cxnSpLocks/>
              </p:cNvCxnSpPr>
              <p:nvPr/>
            </p:nvCxnSpPr>
            <p:spPr>
              <a:xfrm>
                <a:off x="1548883" y="2011059"/>
                <a:ext cx="1464905"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53" name="文字方塊 52">
              <a:extLst>
                <a:ext uri="{FF2B5EF4-FFF2-40B4-BE49-F238E27FC236}">
                  <a16:creationId xmlns:a16="http://schemas.microsoft.com/office/drawing/2014/main" id="{281011E5-3B54-5F2F-A829-474A36AA1E9E}"/>
                </a:ext>
              </a:extLst>
            </p:cNvPr>
            <p:cNvSpPr txBox="1"/>
            <p:nvPr/>
          </p:nvSpPr>
          <p:spPr>
            <a:xfrm>
              <a:off x="8591154" y="5186187"/>
              <a:ext cx="2635127" cy="584775"/>
            </a:xfrm>
            <a:prstGeom prst="rect">
              <a:avLst/>
            </a:prstGeom>
            <a:noFill/>
          </p:spPr>
          <p:txBody>
            <a:bodyPr wrap="square">
              <a:spAutoFit/>
            </a:bodyPr>
            <a:lstStyle/>
            <a:p>
              <a:r>
                <a:rPr kumimoji="1" lang="zh-TW" altLang="en-US" sz="1600" b="1" dirty="0">
                  <a:solidFill>
                    <a:schemeClr val="bg1"/>
                  </a:solidFill>
                  <a:latin typeface="微軟正黑體" panose="020B0604030504040204" pitchFamily="34" charset="-120"/>
                  <a:ea typeface="微軟正黑體" panose="020B0604030504040204" pitchFamily="34" charset="-120"/>
                </a:rPr>
                <a:t>經驗價值</a:t>
              </a:r>
              <a:endParaRPr kumimoji="1" lang="en-US" altLang="zh-TW" sz="1600" b="1" dirty="0">
                <a:solidFill>
                  <a:schemeClr val="bg1"/>
                </a:solidFill>
                <a:latin typeface="微軟正黑體" panose="020B0604030504040204" pitchFamily="34" charset="-120"/>
                <a:ea typeface="微軟正黑體" panose="020B0604030504040204" pitchFamily="34" charset="-120"/>
              </a:endParaRPr>
            </a:p>
            <a:p>
              <a:r>
                <a:rPr kumimoji="1" lang="en-US" altLang="zh-TW" sz="1600" b="1" dirty="0">
                  <a:solidFill>
                    <a:schemeClr val="bg1"/>
                  </a:solidFill>
                  <a:latin typeface="+mj-lt"/>
                </a:rPr>
                <a:t>Valuable</a:t>
              </a:r>
              <a:r>
                <a:rPr kumimoji="1" lang="zh-TW" altLang="en-US" sz="1600" b="1" dirty="0">
                  <a:solidFill>
                    <a:schemeClr val="bg1"/>
                  </a:solidFill>
                  <a:latin typeface="+mj-lt"/>
                </a:rPr>
                <a:t> </a:t>
              </a:r>
              <a:r>
                <a:rPr kumimoji="1" lang="en-US" altLang="zh-TW" sz="1600" b="1" dirty="0">
                  <a:solidFill>
                    <a:schemeClr val="bg1"/>
                  </a:solidFill>
                  <a:latin typeface="+mj-lt"/>
                </a:rPr>
                <a:t>Experiences</a:t>
              </a:r>
            </a:p>
          </p:txBody>
        </p:sp>
      </p:grpSp>
      <p:cxnSp>
        <p:nvCxnSpPr>
          <p:cNvPr id="60" name="直線箭頭接點 59">
            <a:extLst>
              <a:ext uri="{FF2B5EF4-FFF2-40B4-BE49-F238E27FC236}">
                <a16:creationId xmlns:a16="http://schemas.microsoft.com/office/drawing/2014/main" id="{BCF65A37-3C62-DBDB-37D4-8DBECF90DDB8}"/>
              </a:ext>
            </a:extLst>
          </p:cNvPr>
          <p:cNvCxnSpPr>
            <a:cxnSpLocks/>
          </p:cNvCxnSpPr>
          <p:nvPr/>
        </p:nvCxnSpPr>
        <p:spPr>
          <a:xfrm>
            <a:off x="-582311" y="359583"/>
            <a:ext cx="65315" cy="88640"/>
          </a:xfrm>
          <a:prstGeom prst="straightConnector1">
            <a:avLst/>
          </a:prstGeom>
          <a:ln>
            <a:solidFill>
              <a:srgbClr val="242424"/>
            </a:solidFill>
            <a:tailEnd type="triangle"/>
          </a:ln>
        </p:spPr>
        <p:style>
          <a:lnRef idx="2">
            <a:schemeClr val="accent1"/>
          </a:lnRef>
          <a:fillRef idx="0">
            <a:schemeClr val="accent1"/>
          </a:fillRef>
          <a:effectRef idx="1">
            <a:schemeClr val="accent1"/>
          </a:effectRef>
          <a:fontRef idx="minor">
            <a:schemeClr val="tx1"/>
          </a:fontRef>
        </p:style>
      </p:cxnSp>
      <p:sp>
        <p:nvSpPr>
          <p:cNvPr id="70" name="文字方塊 69">
            <a:extLst>
              <a:ext uri="{FF2B5EF4-FFF2-40B4-BE49-F238E27FC236}">
                <a16:creationId xmlns:a16="http://schemas.microsoft.com/office/drawing/2014/main" id="{EFEA3920-BFE1-401D-8871-CAA5A31B5151}"/>
              </a:ext>
            </a:extLst>
          </p:cNvPr>
          <p:cNvSpPr txBox="1"/>
          <p:nvPr/>
        </p:nvSpPr>
        <p:spPr>
          <a:xfrm>
            <a:off x="382636" y="4529365"/>
            <a:ext cx="2991814" cy="923330"/>
          </a:xfrm>
          <a:prstGeom prst="rect">
            <a:avLst/>
          </a:prstGeom>
          <a:noFill/>
        </p:spPr>
        <p:txBody>
          <a:bodyPr wrap="square" rtlCol="0">
            <a:spAutoFit/>
          </a:bodyPr>
          <a:lstStyle/>
          <a:p>
            <a:r>
              <a:rPr kumimoji="1" lang="en-US" altLang="zh-TW" b="1" dirty="0">
                <a:solidFill>
                  <a:schemeClr val="bg1"/>
                </a:solidFill>
                <a:latin typeface="+mj-lt"/>
                <a:cs typeface="Calibri" panose="020F0502020204030204" pitchFamily="34" charset="0"/>
              </a:rPr>
              <a:t>RAYZ</a:t>
            </a:r>
            <a:r>
              <a:rPr kumimoji="1" lang="zh-TW" altLang="en-US" b="1" dirty="0">
                <a:solidFill>
                  <a:schemeClr val="bg1"/>
                </a:solidFill>
                <a:latin typeface="+mj-lt"/>
                <a:cs typeface="Calibri" panose="020F0502020204030204" pitchFamily="34" charset="0"/>
              </a:rPr>
              <a:t> </a:t>
            </a:r>
            <a:endParaRPr kumimoji="1" lang="en-US" altLang="zh-TW" b="1" dirty="0">
              <a:solidFill>
                <a:schemeClr val="bg1"/>
              </a:solidFill>
              <a:latin typeface="+mj-lt"/>
              <a:cs typeface="Calibri" panose="020F0502020204030204" pitchFamily="34" charset="0"/>
            </a:endParaRPr>
          </a:p>
          <a:p>
            <a:r>
              <a:rPr kumimoji="1" lang="en-US" altLang="zh-TW" b="1" dirty="0">
                <a:solidFill>
                  <a:schemeClr val="bg1"/>
                </a:solidFill>
                <a:latin typeface="+mj-lt"/>
                <a:cs typeface="Calibri" panose="020F0502020204030204" pitchFamily="34" charset="0"/>
              </a:rPr>
              <a:t>MARKETING</a:t>
            </a:r>
            <a:r>
              <a:rPr kumimoji="1" lang="zh-TW" altLang="en-US" b="1" dirty="0">
                <a:solidFill>
                  <a:schemeClr val="bg1"/>
                </a:solidFill>
                <a:latin typeface="+mj-lt"/>
                <a:cs typeface="Calibri" panose="020F0502020204030204" pitchFamily="34" charset="0"/>
              </a:rPr>
              <a:t> </a:t>
            </a:r>
            <a:endParaRPr kumimoji="1" lang="en-US" altLang="zh-TW" b="1" dirty="0">
              <a:solidFill>
                <a:schemeClr val="bg1"/>
              </a:solidFill>
              <a:latin typeface="+mj-lt"/>
              <a:cs typeface="Calibri" panose="020F0502020204030204" pitchFamily="34" charset="0"/>
            </a:endParaRPr>
          </a:p>
          <a:p>
            <a:r>
              <a:rPr kumimoji="1" lang="en-US" altLang="zh-TW" b="1" dirty="0">
                <a:solidFill>
                  <a:schemeClr val="bg1"/>
                </a:solidFill>
                <a:latin typeface="+mj-lt"/>
                <a:cs typeface="Calibri" panose="020F0502020204030204" pitchFamily="34" charset="0"/>
              </a:rPr>
              <a:t>CONSULTANCY</a:t>
            </a:r>
            <a:r>
              <a:rPr kumimoji="1" lang="zh-TW" altLang="en-US" b="1" dirty="0">
                <a:solidFill>
                  <a:schemeClr val="bg1"/>
                </a:solidFill>
                <a:latin typeface="+mj-lt"/>
                <a:cs typeface="Calibri" panose="020F0502020204030204" pitchFamily="34" charset="0"/>
              </a:rPr>
              <a:t> </a:t>
            </a:r>
            <a:r>
              <a:rPr kumimoji="1" lang="en-US" altLang="zh-TW" b="1" dirty="0">
                <a:solidFill>
                  <a:schemeClr val="bg1"/>
                </a:solidFill>
                <a:latin typeface="+mj-lt"/>
                <a:cs typeface="Calibri" panose="020F0502020204030204" pitchFamily="34" charset="0"/>
              </a:rPr>
              <a:t>LTD.</a:t>
            </a:r>
          </a:p>
        </p:txBody>
      </p:sp>
      <p:sp>
        <p:nvSpPr>
          <p:cNvPr id="71" name="文字方塊 70">
            <a:extLst>
              <a:ext uri="{FF2B5EF4-FFF2-40B4-BE49-F238E27FC236}">
                <a16:creationId xmlns:a16="http://schemas.microsoft.com/office/drawing/2014/main" id="{6DAFE87C-1357-46FD-3BF3-4A4D63D22D03}"/>
              </a:ext>
            </a:extLst>
          </p:cNvPr>
          <p:cNvSpPr txBox="1"/>
          <p:nvPr/>
        </p:nvSpPr>
        <p:spPr>
          <a:xfrm>
            <a:off x="382636" y="1968011"/>
            <a:ext cx="2991814" cy="369332"/>
          </a:xfrm>
          <a:prstGeom prst="rect">
            <a:avLst/>
          </a:prstGeom>
          <a:noFill/>
        </p:spPr>
        <p:txBody>
          <a:bodyPr wrap="square" rtlCol="0">
            <a:spAutoFit/>
          </a:bodyPr>
          <a:lstStyle/>
          <a:p>
            <a:r>
              <a:rPr kumimoji="1" lang="en-US" altLang="zh-TW" b="1" dirty="0">
                <a:solidFill>
                  <a:srgbClr val="252525"/>
                </a:solidFill>
                <a:latin typeface="+mj-lt"/>
                <a:cs typeface="Calibri" panose="020F0502020204030204" pitchFamily="34" charset="0"/>
              </a:rPr>
              <a:t>CONTENTS</a:t>
            </a:r>
          </a:p>
        </p:txBody>
      </p:sp>
    </p:spTree>
    <p:extLst>
      <p:ext uri="{BB962C8B-B14F-4D97-AF65-F5344CB8AC3E}">
        <p14:creationId xmlns:p14="http://schemas.microsoft.com/office/powerpoint/2010/main" val="4203450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07FED80-37C9-BBDB-8814-59AECB58D1D8}"/>
              </a:ext>
            </a:extLst>
          </p:cNvPr>
          <p:cNvSpPr/>
          <p:nvPr/>
        </p:nvSpPr>
        <p:spPr>
          <a:xfrm rot="5400000">
            <a:off x="-380999" y="380999"/>
            <a:ext cx="6857999" cy="609600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818A54BA-5228-4109-E31E-C4FCC7E1C434}"/>
              </a:ext>
            </a:extLst>
          </p:cNvPr>
          <p:cNvSpPr txBox="1"/>
          <p:nvPr/>
        </p:nvSpPr>
        <p:spPr>
          <a:xfrm>
            <a:off x="1290735" y="1605923"/>
            <a:ext cx="1478902" cy="584775"/>
          </a:xfrm>
          <a:prstGeom prst="rect">
            <a:avLst/>
          </a:prstGeom>
          <a:noFill/>
        </p:spPr>
        <p:txBody>
          <a:bodyPr wrap="square" rtlCol="0">
            <a:spAutoFit/>
          </a:bodyPr>
          <a:lstStyle/>
          <a:p>
            <a:pPr algn="ctr"/>
            <a:r>
              <a:rPr kumimoji="1" lang="en-US" altLang="zh-TW" sz="3200" b="1" dirty="0">
                <a:solidFill>
                  <a:schemeClr val="bg1"/>
                </a:solidFill>
              </a:rPr>
              <a:t>INTRO.</a:t>
            </a:r>
            <a:endParaRPr kumimoji="1" lang="zh-TW" altLang="en-US" sz="3200" b="1" dirty="0">
              <a:solidFill>
                <a:schemeClr val="bg1"/>
              </a:solidFill>
            </a:endParaRPr>
          </a:p>
        </p:txBody>
      </p:sp>
      <p:sp>
        <p:nvSpPr>
          <p:cNvPr id="4" name="文字方塊 3">
            <a:extLst>
              <a:ext uri="{FF2B5EF4-FFF2-40B4-BE49-F238E27FC236}">
                <a16:creationId xmlns:a16="http://schemas.microsoft.com/office/drawing/2014/main" id="{C4565863-995F-B8D2-8837-173D6EA55470}"/>
              </a:ext>
            </a:extLst>
          </p:cNvPr>
          <p:cNvSpPr txBox="1"/>
          <p:nvPr/>
        </p:nvSpPr>
        <p:spPr>
          <a:xfrm>
            <a:off x="7181464" y="1605923"/>
            <a:ext cx="2768781" cy="584775"/>
          </a:xfrm>
          <a:prstGeom prst="rect">
            <a:avLst/>
          </a:prstGeom>
          <a:noFill/>
        </p:spPr>
        <p:txBody>
          <a:bodyPr wrap="square" rtlCol="0">
            <a:spAutoFit/>
          </a:bodyPr>
          <a:lstStyle/>
          <a:p>
            <a:r>
              <a:rPr kumimoji="1" lang="en-US" altLang="zh-TW" sz="3200" b="1" dirty="0">
                <a:solidFill>
                  <a:srgbClr val="242424"/>
                </a:solidFill>
              </a:rPr>
              <a:t>ABOUT</a:t>
            </a:r>
            <a:r>
              <a:rPr kumimoji="1" lang="zh-TW" altLang="en-US" sz="3200" b="1" dirty="0">
                <a:solidFill>
                  <a:srgbClr val="242424"/>
                </a:solidFill>
              </a:rPr>
              <a:t> </a:t>
            </a:r>
            <a:r>
              <a:rPr kumimoji="1" lang="en-US" altLang="zh-TW" sz="3200" b="1" dirty="0">
                <a:solidFill>
                  <a:srgbClr val="242424"/>
                </a:solidFill>
              </a:rPr>
              <a:t>RAYZ.</a:t>
            </a:r>
            <a:endParaRPr kumimoji="1" lang="zh-TW" altLang="en-US" sz="3200" b="1" dirty="0">
              <a:solidFill>
                <a:srgbClr val="242424"/>
              </a:solidFill>
            </a:endParaRPr>
          </a:p>
        </p:txBody>
      </p:sp>
      <p:sp>
        <p:nvSpPr>
          <p:cNvPr id="5" name="文字方塊 4">
            <a:extLst>
              <a:ext uri="{FF2B5EF4-FFF2-40B4-BE49-F238E27FC236}">
                <a16:creationId xmlns:a16="http://schemas.microsoft.com/office/drawing/2014/main" id="{406A0C59-649E-D51F-772F-930229720E42}"/>
              </a:ext>
            </a:extLst>
          </p:cNvPr>
          <p:cNvSpPr txBox="1"/>
          <p:nvPr/>
        </p:nvSpPr>
        <p:spPr>
          <a:xfrm>
            <a:off x="482601" y="2373954"/>
            <a:ext cx="4580466" cy="2523768"/>
          </a:xfrm>
          <a:prstGeom prst="rect">
            <a:avLst/>
          </a:prstGeom>
          <a:noFill/>
        </p:spPr>
        <p:txBody>
          <a:bodyPr wrap="square">
            <a:spAutoFit/>
          </a:bodyPr>
          <a:lstStyle/>
          <a:p>
            <a:pPr algn="just"/>
            <a:r>
              <a:rPr lang="zh-TW" altLang="en-US" b="1" dirty="0">
                <a:solidFill>
                  <a:srgbClr val="FEF2EB"/>
                </a:solidFill>
                <a:latin typeface="微軟正黑體" panose="020B0604030504040204" pitchFamily="34" charset="-120"/>
                <a:ea typeface="微軟正黑體" panose="020B0604030504040204" pitchFamily="34" charset="-120"/>
              </a:rPr>
              <a:t>成立於</a:t>
            </a:r>
            <a:r>
              <a:rPr lang="en-US" altLang="zh-TW" b="1" dirty="0">
                <a:solidFill>
                  <a:srgbClr val="FEF2EB"/>
                </a:solidFill>
                <a:latin typeface="微軟正黑體" panose="020B0604030504040204" pitchFamily="34" charset="-120"/>
                <a:ea typeface="微軟正黑體" panose="020B0604030504040204" pitchFamily="34" charset="-120"/>
              </a:rPr>
              <a:t>2025</a:t>
            </a:r>
            <a:r>
              <a:rPr lang="zh-TW" altLang="en-US" b="1" dirty="0">
                <a:solidFill>
                  <a:srgbClr val="FEF2EB"/>
                </a:solidFill>
                <a:latin typeface="微軟正黑體" panose="020B0604030504040204" pitchFamily="34" charset="-120"/>
                <a:ea typeface="微軟正黑體" panose="020B0604030504040204" pitchFamily="34" charset="-120"/>
              </a:rPr>
              <a:t>年</a:t>
            </a:r>
            <a:endParaRPr lang="en-US" altLang="zh-TW" b="1" dirty="0">
              <a:solidFill>
                <a:srgbClr val="FEF2EB"/>
              </a:solidFill>
              <a:latin typeface="微軟正黑體" panose="020B0604030504040204" pitchFamily="34" charset="-120"/>
              <a:ea typeface="微軟正黑體" panose="020B0604030504040204" pitchFamily="34" charset="-120"/>
            </a:endParaRPr>
          </a:p>
          <a:p>
            <a:pPr algn="just"/>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r>
              <a:rPr lang="zh-TW" altLang="en-US" sz="1400" dirty="0">
                <a:solidFill>
                  <a:srgbClr val="FEF2EB"/>
                </a:solidFill>
                <a:latin typeface="微軟正黑體" panose="020B0604030504040204" pitchFamily="34" charset="-120"/>
                <a:ea typeface="微軟正黑體" panose="020B0604030504040204" pitchFamily="34" charset="-120"/>
              </a:rPr>
              <a:t>我們的使命：以創新思維與專業服務</a:t>
            </a:r>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r>
              <a:rPr lang="zh-TW" altLang="en-US" sz="1400" dirty="0">
                <a:solidFill>
                  <a:srgbClr val="FEF2EB"/>
                </a:solidFill>
                <a:latin typeface="微軟正黑體" panose="020B0604030504040204" pitchFamily="34" charset="-120"/>
                <a:ea typeface="微軟正黑體" panose="020B0604030504040204" pitchFamily="34" charset="-120"/>
              </a:rPr>
              <a:t>                       </a:t>
            </a:r>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r>
              <a:rPr lang="zh-TW" altLang="en-US" sz="1400" dirty="0">
                <a:solidFill>
                  <a:srgbClr val="FEF2EB"/>
                </a:solidFill>
                <a:latin typeface="微軟正黑體" panose="020B0604030504040204" pitchFamily="34" charset="-120"/>
                <a:ea typeface="微軟正黑體" panose="020B0604030504040204" pitchFamily="34" charset="-120"/>
              </a:rPr>
              <a:t>核心價值：深耕專業 </a:t>
            </a:r>
            <a:r>
              <a:rPr lang="en-US" altLang="zh-TW" sz="1400" dirty="0">
                <a:solidFill>
                  <a:srgbClr val="FEF2EB"/>
                </a:solidFill>
                <a:latin typeface="微軟正黑體" panose="020B0604030504040204" pitchFamily="34" charset="-120"/>
                <a:ea typeface="微軟正黑體" panose="020B0604030504040204" pitchFamily="34" charset="-120"/>
              </a:rPr>
              <a:t>/</a:t>
            </a:r>
            <a:r>
              <a:rPr lang="zh-TW" altLang="en-US" sz="1400" dirty="0">
                <a:solidFill>
                  <a:srgbClr val="FEF2EB"/>
                </a:solidFill>
                <a:latin typeface="微軟正黑體" panose="020B0604030504040204" pitchFamily="34" charset="-120"/>
                <a:ea typeface="微軟正黑體" panose="020B0604030504040204" pitchFamily="34" charset="-120"/>
              </a:rPr>
              <a:t> 創新服務 </a:t>
            </a:r>
            <a:r>
              <a:rPr lang="en-US" altLang="zh-TW" sz="1400" dirty="0">
                <a:solidFill>
                  <a:srgbClr val="FEF2EB"/>
                </a:solidFill>
                <a:latin typeface="微軟正黑體" panose="020B0604030504040204" pitchFamily="34" charset="-120"/>
                <a:ea typeface="微軟正黑體" panose="020B0604030504040204" pitchFamily="34" charset="-120"/>
              </a:rPr>
              <a:t>/</a:t>
            </a:r>
            <a:r>
              <a:rPr lang="zh-TW" altLang="en-US" sz="1400" dirty="0">
                <a:solidFill>
                  <a:srgbClr val="FEF2EB"/>
                </a:solidFill>
                <a:latin typeface="微軟正黑體" panose="020B0604030504040204" pitchFamily="34" charset="-120"/>
                <a:ea typeface="微軟正黑體" panose="020B0604030504040204" pitchFamily="34" charset="-120"/>
              </a:rPr>
              <a:t> 建立信任 </a:t>
            </a:r>
            <a:r>
              <a:rPr lang="en-US" altLang="zh-TW" sz="1400" dirty="0">
                <a:solidFill>
                  <a:srgbClr val="FEF2EB"/>
                </a:solidFill>
                <a:latin typeface="微軟正黑體" panose="020B0604030504040204" pitchFamily="34" charset="-120"/>
                <a:ea typeface="微軟正黑體" panose="020B0604030504040204" pitchFamily="34" charset="-120"/>
              </a:rPr>
              <a:t>/</a:t>
            </a:r>
            <a:r>
              <a:rPr lang="zh-TW" altLang="en-US" sz="1400" dirty="0">
                <a:solidFill>
                  <a:srgbClr val="FEF2EB"/>
                </a:solidFill>
                <a:latin typeface="微軟正黑體" panose="020B0604030504040204" pitchFamily="34" charset="-120"/>
                <a:ea typeface="微軟正黑體" panose="020B0604030504040204" pitchFamily="34" charset="-120"/>
              </a:rPr>
              <a:t> 關懷為本</a:t>
            </a:r>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r>
              <a:rPr lang="zh-TW" altLang="en-US" sz="1400" dirty="0">
                <a:solidFill>
                  <a:srgbClr val="FEF2EB"/>
                </a:solidFill>
                <a:latin typeface="微軟正黑體" panose="020B0604030504040204" pitchFamily="34" charset="-120"/>
                <a:ea typeface="微軟正黑體" panose="020B0604030504040204" pitchFamily="34" charset="-120"/>
              </a:rPr>
              <a:t>擁有豐富的專業知識和經驗 </a:t>
            </a:r>
            <a:r>
              <a:rPr lang="en-US" altLang="zh-TW" sz="1400" dirty="0">
                <a:solidFill>
                  <a:srgbClr val="FEF2EB"/>
                </a:solidFill>
                <a:latin typeface="微軟正黑體" panose="020B0604030504040204" pitchFamily="34" charset="-120"/>
                <a:ea typeface="微軟正黑體" panose="020B0604030504040204" pitchFamily="34" charset="-120"/>
              </a:rPr>
              <a:t>/</a:t>
            </a:r>
          </a:p>
          <a:p>
            <a:pPr algn="just"/>
            <a:r>
              <a:rPr lang="zh-TW" altLang="en-US" sz="1400" dirty="0">
                <a:solidFill>
                  <a:srgbClr val="FEF2EB"/>
                </a:solidFill>
                <a:latin typeface="微軟正黑體" panose="020B0604030504040204" pitchFamily="34" charset="-120"/>
                <a:ea typeface="微軟正黑體" panose="020B0604030504040204" pitchFamily="34" charset="-120"/>
              </a:rPr>
              <a:t>提供全方位的市場行銷和溝通解決方案 </a:t>
            </a:r>
            <a:r>
              <a:rPr lang="en-US" altLang="zh-TW" sz="1400" dirty="0">
                <a:solidFill>
                  <a:srgbClr val="FEF2EB"/>
                </a:solidFill>
                <a:latin typeface="微軟正黑體" panose="020B0604030504040204" pitchFamily="34" charset="-120"/>
                <a:ea typeface="微軟正黑體" panose="020B0604030504040204" pitchFamily="34" charset="-120"/>
              </a:rPr>
              <a:t>/</a:t>
            </a:r>
            <a:r>
              <a:rPr lang="zh-TW" altLang="en-US" sz="1400" dirty="0">
                <a:solidFill>
                  <a:srgbClr val="FEF2EB"/>
                </a:solidFill>
                <a:latin typeface="微軟正黑體" panose="020B0604030504040204" pitchFamily="34" charset="-120"/>
                <a:ea typeface="微軟正黑體" panose="020B0604030504040204" pitchFamily="34" charset="-120"/>
              </a:rPr>
              <a:t> </a:t>
            </a:r>
            <a:endParaRPr lang="en-US" altLang="zh-TW" sz="1400" dirty="0">
              <a:solidFill>
                <a:srgbClr val="FEF2EB"/>
              </a:solidFill>
              <a:latin typeface="微軟正黑體" panose="020B0604030504040204" pitchFamily="34" charset="-120"/>
              <a:ea typeface="微軟正黑體" panose="020B0604030504040204" pitchFamily="34" charset="-120"/>
            </a:endParaRPr>
          </a:p>
          <a:p>
            <a:pPr algn="just"/>
            <a:r>
              <a:rPr lang="zh-TW" altLang="en-US" sz="1400" dirty="0">
                <a:solidFill>
                  <a:srgbClr val="FEF2EB"/>
                </a:solidFill>
                <a:latin typeface="微軟正黑體" panose="020B0604030504040204" pitchFamily="34" charset="-120"/>
                <a:ea typeface="微軟正黑體" panose="020B0604030504040204" pitchFamily="34" charset="-120"/>
              </a:rPr>
              <a:t>豐富的客戶關係管理的專業經驗 </a:t>
            </a:r>
            <a:r>
              <a:rPr lang="en-US" altLang="zh-TW" sz="1400" dirty="0">
                <a:solidFill>
                  <a:srgbClr val="FEF2EB"/>
                </a:solidFill>
                <a:latin typeface="微軟正黑體" panose="020B0604030504040204" pitchFamily="34" charset="-120"/>
                <a:ea typeface="微軟正黑體" panose="020B0604030504040204" pitchFamily="34" charset="-120"/>
              </a:rPr>
              <a:t>/</a:t>
            </a:r>
            <a:r>
              <a:rPr lang="zh-TW" altLang="en-US" sz="1400" dirty="0">
                <a:solidFill>
                  <a:srgbClr val="FEF2EB"/>
                </a:solidFill>
                <a:latin typeface="微軟正黑體" panose="020B0604030504040204" pitchFamily="34" charset="-120"/>
                <a:ea typeface="微軟正黑體" panose="020B0604030504040204" pitchFamily="34" charset="-120"/>
              </a:rPr>
              <a:t> </a:t>
            </a:r>
            <a:endParaRPr lang="en-US" altLang="zh-TW" sz="1400" dirty="0">
              <a:solidFill>
                <a:srgbClr val="FEF2EB"/>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0859F46C-2CEF-C006-6A37-FA413F870174}"/>
              </a:ext>
            </a:extLst>
          </p:cNvPr>
          <p:cNvSpPr txBox="1"/>
          <p:nvPr/>
        </p:nvSpPr>
        <p:spPr>
          <a:xfrm>
            <a:off x="7181464" y="2373954"/>
            <a:ext cx="3959285" cy="1200329"/>
          </a:xfrm>
          <a:prstGeom prst="rect">
            <a:avLst/>
          </a:prstGeom>
          <a:noFill/>
        </p:spPr>
        <p:txBody>
          <a:bodyPr wrap="square">
            <a:spAutoFit/>
          </a:bodyPr>
          <a:lstStyle/>
          <a:p>
            <a:pPr algn="just"/>
            <a:r>
              <a:rPr lang="zh-TW" altLang="en-US" b="1" dirty="0">
                <a:solidFill>
                  <a:srgbClr val="242424"/>
                </a:solidFill>
                <a:latin typeface="微軟正黑體" panose="020B0604030504040204" pitchFamily="34" charset="-120"/>
                <a:ea typeface="微軟正黑體" panose="020B0604030504040204" pitchFamily="34" charset="-120"/>
              </a:rPr>
              <a:t>睿至行銷顧問公司</a:t>
            </a:r>
            <a:endParaRPr lang="en-US" altLang="zh-TW" b="1" dirty="0">
              <a:solidFill>
                <a:srgbClr val="242424"/>
              </a:solidFill>
              <a:latin typeface="微軟正黑體" panose="020B0604030504040204" pitchFamily="34" charset="-120"/>
              <a:ea typeface="微軟正黑體" panose="020B0604030504040204" pitchFamily="34" charset="-120"/>
            </a:endParaRPr>
          </a:p>
          <a:p>
            <a:pPr algn="just"/>
            <a:endParaRPr lang="en-US" altLang="zh-TW" sz="1200" dirty="0">
              <a:solidFill>
                <a:srgbClr val="242424"/>
              </a:solidFill>
              <a:latin typeface="微軟正黑體" panose="020B0604030504040204" pitchFamily="34" charset="-120"/>
              <a:ea typeface="微軟正黑體" panose="020B0604030504040204" pitchFamily="34" charset="-120"/>
            </a:endParaRPr>
          </a:p>
          <a:p>
            <a:pPr algn="just"/>
            <a:r>
              <a:rPr lang="zh-TW" altLang="en-US" sz="14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在這個瞬息萬變的時代，致力於成為您最值得信賴的策略夥伴，共同開創行銷的新局。</a:t>
            </a:r>
          </a:p>
          <a:p>
            <a:pPr algn="just"/>
            <a:endParaRPr lang="en-US" altLang="zh-TW" sz="1400" dirty="0">
              <a:solidFill>
                <a:srgbClr val="242424"/>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7A718F47-36FE-B3C9-A546-FC316FB67A52}"/>
              </a:ext>
            </a:extLst>
          </p:cNvPr>
          <p:cNvSpPr txBox="1"/>
          <p:nvPr/>
        </p:nvSpPr>
        <p:spPr>
          <a:xfrm>
            <a:off x="5366059" y="3075057"/>
            <a:ext cx="1375312" cy="707886"/>
          </a:xfrm>
          <a:prstGeom prst="rect">
            <a:avLst/>
          </a:prstGeom>
          <a:solidFill>
            <a:srgbClr val="FEF2EB"/>
          </a:solidFill>
        </p:spPr>
        <p:txBody>
          <a:bodyPr wrap="square" rtlCol="0">
            <a:spAutoFit/>
          </a:bodyPr>
          <a:lstStyle/>
          <a:p>
            <a:pPr algn="ctr"/>
            <a:r>
              <a:rPr kumimoji="1" lang="en-US" altLang="zh-TW" sz="4000" b="1" dirty="0">
                <a:solidFill>
                  <a:srgbClr val="252525"/>
                </a:solidFill>
              </a:rPr>
              <a:t>0</a:t>
            </a:r>
            <a:r>
              <a:rPr kumimoji="1" lang="zh-TW" altLang="en-US" sz="4000" b="1" dirty="0">
                <a:solidFill>
                  <a:srgbClr val="252525"/>
                </a:solidFill>
              </a:rPr>
              <a:t> </a:t>
            </a:r>
            <a:r>
              <a:rPr kumimoji="1" lang="en-US" altLang="zh-TW" sz="4000" b="1" dirty="0">
                <a:solidFill>
                  <a:srgbClr val="252525"/>
                </a:solidFill>
              </a:rPr>
              <a:t>1</a:t>
            </a:r>
            <a:endParaRPr kumimoji="1" lang="zh-TW" altLang="en-US" sz="4000" b="1" dirty="0">
              <a:solidFill>
                <a:srgbClr val="252525"/>
              </a:solidFill>
            </a:endParaRPr>
          </a:p>
        </p:txBody>
      </p:sp>
    </p:spTree>
    <p:extLst>
      <p:ext uri="{BB962C8B-B14F-4D97-AF65-F5344CB8AC3E}">
        <p14:creationId xmlns:p14="http://schemas.microsoft.com/office/powerpoint/2010/main" val="228359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F720DF-FDF0-8CC6-A1E2-CB9545098454}"/>
              </a:ext>
            </a:extLst>
          </p:cNvPr>
          <p:cNvSpPr/>
          <p:nvPr/>
        </p:nvSpPr>
        <p:spPr>
          <a:xfrm rot="5400000">
            <a:off x="-966019"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FE54B642-ACD9-9232-B01F-321407B8C9D3}"/>
              </a:ext>
            </a:extLst>
          </p:cNvPr>
          <p:cNvSpPr/>
          <p:nvPr/>
        </p:nvSpPr>
        <p:spPr>
          <a:xfrm>
            <a:off x="963561" y="671051"/>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F7CC90F4-A6BC-A904-8B88-9DC1E1FD0CA7}"/>
              </a:ext>
            </a:extLst>
          </p:cNvPr>
          <p:cNvSpPr txBox="1"/>
          <p:nvPr/>
        </p:nvSpPr>
        <p:spPr>
          <a:xfrm>
            <a:off x="344947" y="2613391"/>
            <a:ext cx="3270036" cy="1631216"/>
          </a:xfrm>
          <a:prstGeom prst="rect">
            <a:avLst/>
          </a:prstGeom>
          <a:noFill/>
        </p:spPr>
        <p:txBody>
          <a:bodyPr wrap="square">
            <a:spAutoFit/>
          </a:bodyPr>
          <a:lstStyle/>
          <a:p>
            <a:r>
              <a:rPr kumimoji="1" lang="en-US" altLang="zh-TW" sz="4000" b="1" dirty="0">
                <a:solidFill>
                  <a:srgbClr val="FEF2EB"/>
                </a:solidFill>
              </a:rPr>
              <a:t>Philosophy</a:t>
            </a:r>
            <a:r>
              <a:rPr kumimoji="1" lang="zh-TW" altLang="en-US" sz="4000" b="1" dirty="0">
                <a:solidFill>
                  <a:srgbClr val="FEF2EB"/>
                </a:solidFill>
              </a:rPr>
              <a:t> </a:t>
            </a:r>
            <a:endParaRPr kumimoji="1" lang="en-US" altLang="zh-TW" sz="4000" b="1" dirty="0">
              <a:solidFill>
                <a:srgbClr val="FEF2EB"/>
              </a:solidFill>
            </a:endParaRPr>
          </a:p>
          <a:p>
            <a:r>
              <a:rPr kumimoji="1" lang="en-US" altLang="zh-TW" sz="4000" b="1" dirty="0">
                <a:solidFill>
                  <a:srgbClr val="FEF2EB"/>
                </a:solidFill>
              </a:rPr>
              <a:t>Core</a:t>
            </a:r>
            <a:r>
              <a:rPr kumimoji="1" lang="zh-TW" altLang="en-US" sz="4000" b="1" dirty="0">
                <a:solidFill>
                  <a:srgbClr val="FEF2EB"/>
                </a:solidFill>
              </a:rPr>
              <a:t> </a:t>
            </a:r>
            <a:r>
              <a:rPr kumimoji="1" lang="en-US" altLang="zh-TW" sz="4000" b="1" dirty="0">
                <a:solidFill>
                  <a:srgbClr val="FEF2EB"/>
                </a:solidFill>
              </a:rPr>
              <a:t>Value.</a:t>
            </a:r>
          </a:p>
          <a:p>
            <a:r>
              <a:rPr kumimoji="1" lang="zh-TW" altLang="en-US" b="1" dirty="0">
                <a:solidFill>
                  <a:srgbClr val="FEF2EB"/>
                </a:solidFill>
                <a:latin typeface="微軟正黑體" panose="020B0604030504040204" pitchFamily="34" charset="-120"/>
                <a:ea typeface="微軟正黑體" panose="020B0604030504040204" pitchFamily="34" charset="-120"/>
              </a:rPr>
              <a:t>經營理念 </a:t>
            </a:r>
            <a:r>
              <a:rPr kumimoji="1" lang="en-US" altLang="zh-TW" b="1" dirty="0">
                <a:solidFill>
                  <a:srgbClr val="FEF2EB"/>
                </a:solidFill>
                <a:latin typeface="微軟正黑體" panose="020B0604030504040204" pitchFamily="34" charset="-120"/>
                <a:ea typeface="微軟正黑體" panose="020B0604030504040204" pitchFamily="34" charset="-120"/>
              </a:rPr>
              <a:t>/</a:t>
            </a:r>
            <a:r>
              <a:rPr kumimoji="1" lang="zh-TW" altLang="en-US" b="1" dirty="0">
                <a:solidFill>
                  <a:srgbClr val="FEF2EB"/>
                </a:solidFill>
                <a:latin typeface="微軟正黑體" panose="020B0604030504040204" pitchFamily="34" charset="-120"/>
                <a:ea typeface="微軟正黑體" panose="020B0604030504040204" pitchFamily="34" charset="-120"/>
              </a:rPr>
              <a:t> 核心價值</a:t>
            </a:r>
            <a:endParaRPr kumimoji="1" lang="en-US" altLang="zh-TW" b="1" dirty="0">
              <a:solidFill>
                <a:srgbClr val="FEF2EB"/>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3EF16B81-ACCB-170D-BD10-70D615A57C7E}"/>
              </a:ext>
            </a:extLst>
          </p:cNvPr>
          <p:cNvSpPr txBox="1"/>
          <p:nvPr/>
        </p:nvSpPr>
        <p:spPr>
          <a:xfrm>
            <a:off x="5796388" y="1223402"/>
            <a:ext cx="6217811" cy="3899914"/>
          </a:xfrm>
          <a:prstGeom prst="rect">
            <a:avLst/>
          </a:prstGeom>
          <a:noFill/>
        </p:spPr>
        <p:txBody>
          <a:bodyPr wrap="square" rtlCol="0">
            <a:spAutoFit/>
          </a:bodyPr>
          <a:lstStyle/>
          <a:p>
            <a:pPr>
              <a:lnSpc>
                <a:spcPct val="150000"/>
              </a:lnSpc>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深耕專業</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150000"/>
              </a:lnSpc>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我們擁有一支專業、高效的團隊，具有豐富的行業知識和經驗。</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以專業為基礎，提供符合產業趨勢與客戶需求的整合行銷解決方案。</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r>
              <a:rPr kumimoji="1" lang="zh-TW" altLang="en-US" sz="1400" dirty="0">
                <a:solidFill>
                  <a:srgbClr val="252525"/>
                </a:solidFill>
                <a:latin typeface="微軟正黑體" panose="020B0604030504040204" pitchFamily="34" charset="-120"/>
                <a:ea typeface="微軟正黑體" panose="020B0604030504040204" pitchFamily="34" charset="-120"/>
                <a:cs typeface="Calibri" panose="020F0502020204030204" pitchFamily="34" charset="0"/>
              </a:rPr>
              <a:t>    </a:t>
            </a:r>
            <a:endParaRPr kumimoji="1" lang="en-US" altLang="zh-TW" sz="1400" dirty="0">
              <a:solidFill>
                <a:srgbClr val="252525"/>
              </a:solidFill>
              <a:latin typeface="微軟正黑體" panose="020B0604030504040204" pitchFamily="34" charset="-120"/>
              <a:ea typeface="微軟正黑體" panose="020B0604030504040204" pitchFamily="34" charset="-120"/>
              <a:cs typeface="Calibri" panose="020F0502020204030204" pitchFamily="34" charset="0"/>
            </a:endParaRPr>
          </a:p>
          <a:p>
            <a:pPr>
              <a:lnSpc>
                <a:spcPct val="150000"/>
              </a:lnSpc>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建立信任 </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150000"/>
              </a:lnSpc>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以信任為橋樑，與客戶攜手打造長期穩定的合作關係。</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lnSpc>
                <a:spcPct val="150000"/>
              </a:lnSpc>
            </a:pPr>
            <a:r>
              <a:rPr lang="zh-TW" altLang="en-US" sz="1400" b="1" dirty="0">
                <a:solidFill>
                  <a:srgbClr val="252525"/>
                </a:solidFill>
                <a:latin typeface="微軟正黑體" panose="020B0604030504040204" pitchFamily="34" charset="-120"/>
                <a:ea typeface="微軟正黑體" panose="020B0604030504040204" pitchFamily="34" charset="-120"/>
              </a:rPr>
              <a:t>   </a:t>
            </a:r>
            <a:endParaRPr lang="en-US" altLang="zh-CN" sz="1400" b="1" dirty="0">
              <a:solidFill>
                <a:srgbClr val="252525"/>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創新服務</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150000"/>
              </a:lnSpc>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以創新服務為核心，客製化陪伴品牌落地執行每一個細節。</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lnSpc>
                <a:spcPct val="150000"/>
              </a:lnSpc>
            </a:pPr>
            <a:r>
              <a:rPr lang="zh-TW" altLang="en-US" sz="1400" dirty="0">
                <a:solidFill>
                  <a:srgbClr val="252525"/>
                </a:solidFill>
                <a:latin typeface="微軟正黑體" panose="020B0604030504040204" pitchFamily="34" charset="-120"/>
                <a:ea typeface="微軟正黑體" panose="020B0604030504040204" pitchFamily="34" charset="-120"/>
              </a:rPr>
              <a:t>  </a:t>
            </a:r>
            <a:endParaRPr lang="en-US" altLang="zh-TW" sz="1400" dirty="0">
              <a:solidFill>
                <a:srgbClr val="252525"/>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關懷為本</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150000"/>
              </a:lnSpc>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以關懷為出發點，傾聽並回應終端使用者的真實需求。</a:t>
            </a:r>
            <a:endParaRPr lang="en-US" altLang="zh-CN"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581B2A08-F47C-2966-4AB1-D9FCBEF1E67B}"/>
              </a:ext>
            </a:extLst>
          </p:cNvPr>
          <p:cNvSpPr txBox="1"/>
          <p:nvPr/>
        </p:nvSpPr>
        <p:spPr>
          <a:xfrm>
            <a:off x="4238304" y="3075056"/>
            <a:ext cx="1375312" cy="707886"/>
          </a:xfrm>
          <a:prstGeom prst="rect">
            <a:avLst/>
          </a:prstGeom>
          <a:solidFill>
            <a:srgbClr val="FEF2EB"/>
          </a:solidFill>
        </p:spPr>
        <p:txBody>
          <a:bodyPr wrap="square" rtlCol="0">
            <a:spAutoFit/>
          </a:bodyPr>
          <a:lstStyle/>
          <a:p>
            <a:pPr algn="ctr"/>
            <a:r>
              <a:rPr kumimoji="1" lang="en-US" altLang="zh-TW" sz="4000" b="1" dirty="0">
                <a:solidFill>
                  <a:srgbClr val="252525"/>
                </a:solidFill>
              </a:rPr>
              <a:t>0</a:t>
            </a:r>
            <a:r>
              <a:rPr kumimoji="1" lang="zh-TW" altLang="en-US" sz="4000" b="1" dirty="0">
                <a:solidFill>
                  <a:srgbClr val="252525"/>
                </a:solidFill>
              </a:rPr>
              <a:t> </a:t>
            </a:r>
            <a:r>
              <a:rPr kumimoji="1" lang="en-US" altLang="zh-TW" sz="4000" b="1" dirty="0">
                <a:solidFill>
                  <a:srgbClr val="252525"/>
                </a:solidFill>
              </a:rPr>
              <a:t>2</a:t>
            </a:r>
            <a:endParaRPr kumimoji="1" lang="zh-TW" altLang="en-US" sz="4000" b="1" dirty="0">
              <a:solidFill>
                <a:srgbClr val="252525"/>
              </a:solidFill>
            </a:endParaRPr>
          </a:p>
        </p:txBody>
      </p:sp>
    </p:spTree>
    <p:extLst>
      <p:ext uri="{BB962C8B-B14F-4D97-AF65-F5344CB8AC3E}">
        <p14:creationId xmlns:p14="http://schemas.microsoft.com/office/powerpoint/2010/main" val="111239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69A3D1-328F-A207-9815-84F023AF3156}"/>
              </a:ext>
            </a:extLst>
          </p:cNvPr>
          <p:cNvSpPr/>
          <p:nvPr/>
        </p:nvSpPr>
        <p:spPr>
          <a:xfrm rot="5400000">
            <a:off x="6300020"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F3E01A83-AB1F-B487-C5A3-5AC1E8848ECE}"/>
              </a:ext>
            </a:extLst>
          </p:cNvPr>
          <p:cNvSpPr/>
          <p:nvPr/>
        </p:nvSpPr>
        <p:spPr>
          <a:xfrm>
            <a:off x="8229600" y="671051"/>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文字方塊 5">
            <a:extLst>
              <a:ext uri="{FF2B5EF4-FFF2-40B4-BE49-F238E27FC236}">
                <a16:creationId xmlns:a16="http://schemas.microsoft.com/office/drawing/2014/main" id="{132391E4-9A3D-5DFD-1E55-0691328AC0D2}"/>
              </a:ext>
            </a:extLst>
          </p:cNvPr>
          <p:cNvSpPr txBox="1"/>
          <p:nvPr/>
        </p:nvSpPr>
        <p:spPr>
          <a:xfrm>
            <a:off x="7610986" y="2613391"/>
            <a:ext cx="3270036" cy="1631216"/>
          </a:xfrm>
          <a:prstGeom prst="rect">
            <a:avLst/>
          </a:prstGeom>
          <a:noFill/>
        </p:spPr>
        <p:txBody>
          <a:bodyPr wrap="square">
            <a:spAutoFit/>
          </a:bodyPr>
          <a:lstStyle/>
          <a:p>
            <a:r>
              <a:rPr kumimoji="1" lang="en-US" altLang="zh-TW" sz="4000" b="1" dirty="0">
                <a:solidFill>
                  <a:srgbClr val="FEF2EB"/>
                </a:solidFill>
              </a:rPr>
              <a:t>Philosophy</a:t>
            </a:r>
            <a:r>
              <a:rPr kumimoji="1" lang="zh-TW" altLang="en-US" sz="4000" b="1" dirty="0">
                <a:solidFill>
                  <a:srgbClr val="FEF2EB"/>
                </a:solidFill>
              </a:rPr>
              <a:t> </a:t>
            </a:r>
            <a:endParaRPr kumimoji="1" lang="en-US" altLang="zh-TW" sz="4000" b="1" dirty="0">
              <a:solidFill>
                <a:srgbClr val="FEF2EB"/>
              </a:solidFill>
            </a:endParaRPr>
          </a:p>
          <a:p>
            <a:r>
              <a:rPr kumimoji="1" lang="en-US" altLang="zh-TW" sz="4000" b="1" dirty="0">
                <a:solidFill>
                  <a:srgbClr val="FEF2EB"/>
                </a:solidFill>
              </a:rPr>
              <a:t>Core</a:t>
            </a:r>
            <a:r>
              <a:rPr kumimoji="1" lang="zh-TW" altLang="en-US" sz="4000" b="1" dirty="0">
                <a:solidFill>
                  <a:srgbClr val="FEF2EB"/>
                </a:solidFill>
              </a:rPr>
              <a:t> </a:t>
            </a:r>
            <a:r>
              <a:rPr kumimoji="1" lang="en-US" altLang="zh-TW" sz="4000" b="1" dirty="0">
                <a:solidFill>
                  <a:srgbClr val="FEF2EB"/>
                </a:solidFill>
              </a:rPr>
              <a:t>Value.</a:t>
            </a:r>
          </a:p>
          <a:p>
            <a:r>
              <a:rPr kumimoji="1" lang="zh-TW" altLang="en-US" b="1" dirty="0">
                <a:solidFill>
                  <a:srgbClr val="FEF2EB"/>
                </a:solidFill>
                <a:latin typeface="微軟正黑體" panose="020B0604030504040204" pitchFamily="34" charset="-120"/>
                <a:ea typeface="微軟正黑體" panose="020B0604030504040204" pitchFamily="34" charset="-120"/>
              </a:rPr>
              <a:t>經營理念 </a:t>
            </a:r>
            <a:r>
              <a:rPr kumimoji="1" lang="en-US" altLang="zh-TW" b="1" dirty="0">
                <a:solidFill>
                  <a:srgbClr val="FEF2EB"/>
                </a:solidFill>
                <a:latin typeface="微軟正黑體" panose="020B0604030504040204" pitchFamily="34" charset="-120"/>
                <a:ea typeface="微軟正黑體" panose="020B0604030504040204" pitchFamily="34" charset="-120"/>
              </a:rPr>
              <a:t>/</a:t>
            </a:r>
            <a:r>
              <a:rPr kumimoji="1" lang="zh-TW" altLang="en-US" b="1" dirty="0">
                <a:solidFill>
                  <a:srgbClr val="FEF2EB"/>
                </a:solidFill>
                <a:latin typeface="微軟正黑體" panose="020B0604030504040204" pitchFamily="34" charset="-120"/>
                <a:ea typeface="微軟正黑體" panose="020B0604030504040204" pitchFamily="34" charset="-120"/>
              </a:rPr>
              <a:t> 核心價值</a:t>
            </a:r>
            <a:endParaRPr kumimoji="1" lang="en-US" altLang="zh-TW" b="1" dirty="0">
              <a:solidFill>
                <a:srgbClr val="FEF2EB"/>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3A1E3005-22D7-8D62-DA17-22344E0B707E}"/>
              </a:ext>
            </a:extLst>
          </p:cNvPr>
          <p:cNvSpPr txBox="1"/>
          <p:nvPr/>
        </p:nvSpPr>
        <p:spPr>
          <a:xfrm>
            <a:off x="1514641" y="2976171"/>
            <a:ext cx="4581359" cy="1903406"/>
          </a:xfrm>
          <a:prstGeom prst="rect">
            <a:avLst/>
          </a:prstGeom>
          <a:noFill/>
        </p:spPr>
        <p:txBody>
          <a:bodyPr wrap="square" rtlCol="0">
            <a:spAutoFit/>
          </a:bodyPr>
          <a:lstStyle/>
          <a:p>
            <a:pPr marL="0" lvl="1" fontAlgn="base">
              <a:lnSpc>
                <a:spcPts val="2400"/>
              </a:lnSpc>
              <a:spcBef>
                <a:spcPct val="0"/>
              </a:spcBef>
              <a:spcAft>
                <a:spcPct val="0"/>
              </a:spcAft>
            </a:pPr>
            <a:r>
              <a:rPr lang="zh-TW" altLang="en-US" b="1" dirty="0">
                <a:solidFill>
                  <a:srgbClr val="252525"/>
                </a:solidFill>
                <a:latin typeface="微軟正黑體" panose="020B0604030504040204" pitchFamily="34" charset="-120"/>
                <a:ea typeface="微軟正黑體" panose="020B0604030504040204" pitchFamily="34" charset="-120"/>
              </a:rPr>
              <a:t>專業的團隊 </a:t>
            </a:r>
            <a:r>
              <a:rPr lang="en-US" altLang="zh-TW" b="1" dirty="0">
                <a:solidFill>
                  <a:srgbClr val="252525"/>
                </a:solidFill>
                <a:latin typeface="微軟正黑體" panose="020B0604030504040204" pitchFamily="34" charset="-120"/>
                <a:ea typeface="微軟正黑體" panose="020B0604030504040204" pitchFamily="34" charset="-120"/>
              </a:rPr>
              <a:t>/</a:t>
            </a:r>
            <a:r>
              <a:rPr lang="zh-TW" altLang="en-US" b="1" dirty="0">
                <a:solidFill>
                  <a:srgbClr val="252525"/>
                </a:solidFill>
                <a:latin typeface="微軟正黑體" panose="020B0604030504040204" pitchFamily="34" charset="-120"/>
                <a:ea typeface="微軟正黑體" panose="020B0604030504040204" pitchFamily="34" charset="-120"/>
              </a:rPr>
              <a:t> </a:t>
            </a:r>
            <a:r>
              <a:rPr lang="zh-TW" altLang="zh-TW" b="1" dirty="0">
                <a:solidFill>
                  <a:srgbClr val="252525"/>
                </a:solidFill>
                <a:latin typeface="微軟正黑體" panose="020B0604030504040204" pitchFamily="34" charset="-120"/>
                <a:ea typeface="微軟正黑體" panose="020B0604030504040204" pitchFamily="34" charset="-120"/>
              </a:rPr>
              <a:t>洞悉市場脈動</a:t>
            </a:r>
            <a:r>
              <a:rPr lang="zh-TW" altLang="en-US" b="1" dirty="0">
                <a:solidFill>
                  <a:srgbClr val="252525"/>
                </a:solidFill>
                <a:latin typeface="微軟正黑體" panose="020B0604030504040204" pitchFamily="34" charset="-120"/>
                <a:ea typeface="微軟正黑體" panose="020B0604030504040204" pitchFamily="34" charset="-120"/>
              </a:rPr>
              <a:t> </a:t>
            </a:r>
            <a:r>
              <a:rPr lang="en-US" altLang="zh-TW" b="1" dirty="0">
                <a:solidFill>
                  <a:srgbClr val="252525"/>
                </a:solidFill>
                <a:latin typeface="微軟正黑體" panose="020B0604030504040204" pitchFamily="34" charset="-120"/>
                <a:ea typeface="微軟正黑體" panose="020B0604030504040204" pitchFamily="34" charset="-120"/>
              </a:rPr>
              <a:t>/</a:t>
            </a:r>
            <a:r>
              <a:rPr lang="zh-TW" altLang="en-US" b="1" dirty="0">
                <a:solidFill>
                  <a:srgbClr val="252525"/>
                </a:solidFill>
                <a:latin typeface="微軟正黑體" panose="020B0604030504040204" pitchFamily="34" charset="-120"/>
                <a:ea typeface="微軟正黑體" panose="020B0604030504040204" pitchFamily="34" charset="-120"/>
              </a:rPr>
              <a:t> </a:t>
            </a:r>
            <a:r>
              <a:rPr lang="zh-TW" altLang="zh-TW" b="1" dirty="0">
                <a:solidFill>
                  <a:srgbClr val="252525"/>
                </a:solidFill>
                <a:latin typeface="微軟正黑體" panose="020B0604030504040204" pitchFamily="34" charset="-120"/>
                <a:ea typeface="微軟正黑體" panose="020B0604030504040204" pitchFamily="34" charset="-120"/>
              </a:rPr>
              <a:t>掌握成功關鍵</a:t>
            </a:r>
            <a:endParaRPr lang="en-US" altLang="zh-TW" b="1" dirty="0">
              <a:solidFill>
                <a:srgbClr val="252525"/>
              </a:solidFill>
              <a:latin typeface="微軟正黑體" panose="020B0604030504040204" pitchFamily="34" charset="-120"/>
              <a:ea typeface="微軟正黑體" panose="020B0604030504040204" pitchFamily="34" charset="-120"/>
            </a:endParaRPr>
          </a:p>
          <a:p>
            <a:pPr marL="285750" lvl="1" fontAlgn="base">
              <a:lnSpc>
                <a:spcPts val="2400"/>
              </a:lnSpc>
              <a:spcBef>
                <a:spcPct val="0"/>
              </a:spcBef>
              <a:spcAft>
                <a:spcPct val="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擁有</a:t>
            </a:r>
            <a:r>
              <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rPr>
              <a:t>KOL</a:t>
            </a: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顧問群</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285750" lvl="1" fontAlgn="base">
              <a:lnSpc>
                <a:spcPts val="2400"/>
              </a:lnSpc>
              <a:spcBef>
                <a:spcPct val="0"/>
              </a:spcBef>
              <a:spcAft>
                <a:spcPct val="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經驗豐富的生技產業人才</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285750" lvl="1" fontAlgn="base">
              <a:lnSpc>
                <a:spcPts val="2400"/>
              </a:lnSpc>
              <a:spcBef>
                <a:spcPct val="0"/>
              </a:spcBef>
              <a:spcAft>
                <a:spcPct val="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因應快速變遷的法規環境與市場競爭格局</a:t>
            </a:r>
          </a:p>
          <a:p>
            <a:pPr marL="285750" lvl="1" fontAlgn="base">
              <a:lnSpc>
                <a:spcPts val="2400"/>
              </a:lnSpc>
              <a:spcBef>
                <a:spcPct val="0"/>
              </a:spcBef>
              <a:spcAft>
                <a:spcPct val="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數位化浪潮下的行銷新趨勢</a:t>
            </a:r>
          </a:p>
          <a:p>
            <a:pPr marL="285750" lvl="1" fontAlgn="base">
              <a:lnSpc>
                <a:spcPts val="2400"/>
              </a:lnSpc>
              <a:spcBef>
                <a:spcPct val="0"/>
              </a:spcBef>
              <a:spcAft>
                <a:spcPct val="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病患意識提升與對資訊透明度的需求</a:t>
            </a:r>
          </a:p>
        </p:txBody>
      </p:sp>
      <p:sp>
        <p:nvSpPr>
          <p:cNvPr id="21" name="文字方塊 20">
            <a:extLst>
              <a:ext uri="{FF2B5EF4-FFF2-40B4-BE49-F238E27FC236}">
                <a16:creationId xmlns:a16="http://schemas.microsoft.com/office/drawing/2014/main" id="{200B4EAA-DB14-46AE-048F-8C0CFC587321}"/>
              </a:ext>
            </a:extLst>
          </p:cNvPr>
          <p:cNvSpPr txBox="1"/>
          <p:nvPr/>
        </p:nvSpPr>
        <p:spPr>
          <a:xfrm>
            <a:off x="1514641" y="1775842"/>
            <a:ext cx="2991814" cy="1200329"/>
          </a:xfrm>
          <a:prstGeom prst="rect">
            <a:avLst/>
          </a:prstGeom>
          <a:noFill/>
        </p:spPr>
        <p:txBody>
          <a:bodyPr wrap="square" rtlCol="0">
            <a:spAutoFit/>
          </a:bodyPr>
          <a:lstStyle/>
          <a:p>
            <a:r>
              <a:rPr kumimoji="1" lang="en-US" altLang="zh-TW" sz="2400" b="1" dirty="0">
                <a:solidFill>
                  <a:srgbClr val="252525"/>
                </a:solidFill>
                <a:latin typeface="+mj-lt"/>
                <a:cs typeface="Calibri" panose="020F0502020204030204" pitchFamily="34" charset="0"/>
              </a:rPr>
              <a:t>RAYZ</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MARKETING</a:t>
            </a:r>
            <a:r>
              <a:rPr kumimoji="1" lang="zh-TW" altLang="en-US" sz="2400" b="1" dirty="0">
                <a:solidFill>
                  <a:srgbClr val="252525"/>
                </a:solidFill>
                <a:latin typeface="+mj-lt"/>
                <a:cs typeface="Calibri" panose="020F0502020204030204" pitchFamily="34" charset="0"/>
              </a:rPr>
              <a:t> </a:t>
            </a:r>
            <a:endParaRPr kumimoji="1" lang="en-US" altLang="zh-TW" sz="2400" b="1" dirty="0">
              <a:solidFill>
                <a:srgbClr val="252525"/>
              </a:solidFill>
              <a:latin typeface="+mj-lt"/>
              <a:cs typeface="Calibri" panose="020F0502020204030204" pitchFamily="34" charset="0"/>
            </a:endParaRPr>
          </a:p>
          <a:p>
            <a:r>
              <a:rPr kumimoji="1" lang="en-US" altLang="zh-TW" sz="2400" b="1" dirty="0">
                <a:solidFill>
                  <a:srgbClr val="252525"/>
                </a:solidFill>
                <a:latin typeface="+mj-lt"/>
                <a:cs typeface="Calibri" panose="020F0502020204030204" pitchFamily="34" charset="0"/>
              </a:rPr>
              <a:t>CONSULTANCY</a:t>
            </a:r>
            <a:r>
              <a:rPr kumimoji="1" lang="zh-TW" altLang="en-US" sz="2400" b="1" dirty="0">
                <a:solidFill>
                  <a:srgbClr val="252525"/>
                </a:solidFill>
                <a:latin typeface="+mj-lt"/>
                <a:cs typeface="Calibri" panose="020F0502020204030204" pitchFamily="34" charset="0"/>
              </a:rPr>
              <a:t> </a:t>
            </a:r>
            <a:r>
              <a:rPr kumimoji="1" lang="en-US" altLang="zh-TW" sz="2400" b="1" dirty="0">
                <a:solidFill>
                  <a:srgbClr val="252525"/>
                </a:solidFill>
                <a:latin typeface="+mj-lt"/>
                <a:cs typeface="Calibri" panose="020F0502020204030204" pitchFamily="34" charset="0"/>
              </a:rPr>
              <a:t>LTD.</a:t>
            </a:r>
          </a:p>
        </p:txBody>
      </p:sp>
      <p:cxnSp>
        <p:nvCxnSpPr>
          <p:cNvPr id="23" name="直線接點 22">
            <a:extLst>
              <a:ext uri="{FF2B5EF4-FFF2-40B4-BE49-F238E27FC236}">
                <a16:creationId xmlns:a16="http://schemas.microsoft.com/office/drawing/2014/main" id="{F3CCDC6B-0C01-1C48-F502-736AF3A54D9A}"/>
              </a:ext>
            </a:extLst>
          </p:cNvPr>
          <p:cNvCxnSpPr/>
          <p:nvPr/>
        </p:nvCxnSpPr>
        <p:spPr>
          <a:xfrm>
            <a:off x="4296697" y="2819868"/>
            <a:ext cx="1691148" cy="0"/>
          </a:xfrm>
          <a:prstGeom prst="line">
            <a:avLst/>
          </a:prstGeom>
          <a:ln>
            <a:solidFill>
              <a:srgbClr val="25252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23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EF9077-BC85-5355-C10C-E7897E92D78A}"/>
              </a:ext>
            </a:extLst>
          </p:cNvPr>
          <p:cNvSpPr/>
          <p:nvPr/>
        </p:nvSpPr>
        <p:spPr>
          <a:xfrm rot="5400000">
            <a:off x="-966019"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C5490CAD-8662-BDF0-D0C9-44C20A28CD32}"/>
              </a:ext>
            </a:extLst>
          </p:cNvPr>
          <p:cNvSpPr/>
          <p:nvPr/>
        </p:nvSpPr>
        <p:spPr>
          <a:xfrm>
            <a:off x="747252" y="717755"/>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3510D947-2078-675E-8762-B83818B87B60}"/>
              </a:ext>
            </a:extLst>
          </p:cNvPr>
          <p:cNvSpPr txBox="1"/>
          <p:nvPr/>
        </p:nvSpPr>
        <p:spPr>
          <a:xfrm>
            <a:off x="442451" y="2854923"/>
            <a:ext cx="3185652" cy="1600438"/>
          </a:xfrm>
          <a:prstGeom prst="rect">
            <a:avLst/>
          </a:prstGeom>
          <a:noFill/>
        </p:spPr>
        <p:txBody>
          <a:bodyPr wrap="square">
            <a:spAutoFit/>
          </a:bodyPr>
          <a:lstStyle/>
          <a:p>
            <a:r>
              <a:rPr kumimoji="1" lang="zh-TW" altLang="en-US" b="1" dirty="0">
                <a:solidFill>
                  <a:srgbClr val="FEF2EB"/>
                </a:solidFill>
                <a:latin typeface="微軟正黑體" panose="020B0604030504040204" pitchFamily="34" charset="-120"/>
                <a:ea typeface="微軟正黑體" panose="020B0604030504040204" pitchFamily="34" charset="-120"/>
              </a:rPr>
              <a:t>獨特優勢</a:t>
            </a:r>
            <a:endParaRPr kumimoji="1" lang="en-US" altLang="zh-TW" b="1" dirty="0">
              <a:solidFill>
                <a:srgbClr val="FEF2EB"/>
              </a:solidFill>
              <a:latin typeface="微軟正黑體" panose="020B0604030504040204" pitchFamily="34" charset="-120"/>
              <a:ea typeface="微軟正黑體" panose="020B0604030504040204" pitchFamily="34" charset="-120"/>
            </a:endParaRPr>
          </a:p>
          <a:p>
            <a:r>
              <a:rPr kumimoji="1" lang="en-US" altLang="zh-TW" sz="4000" b="1" dirty="0">
                <a:solidFill>
                  <a:srgbClr val="FEF2EB"/>
                </a:solidFill>
              </a:rPr>
              <a:t>Unique</a:t>
            </a:r>
          </a:p>
          <a:p>
            <a:r>
              <a:rPr kumimoji="1" lang="en-US" altLang="zh-TW" sz="4000" b="1" dirty="0">
                <a:solidFill>
                  <a:srgbClr val="FEF2EB"/>
                </a:solidFill>
              </a:rPr>
              <a:t>Advantage.</a:t>
            </a:r>
          </a:p>
        </p:txBody>
      </p:sp>
      <p:sp>
        <p:nvSpPr>
          <p:cNvPr id="8" name="文字方塊 7">
            <a:extLst>
              <a:ext uri="{FF2B5EF4-FFF2-40B4-BE49-F238E27FC236}">
                <a16:creationId xmlns:a16="http://schemas.microsoft.com/office/drawing/2014/main" id="{1A70270F-AE89-A6E0-3D7F-5354474B8AAE}"/>
              </a:ext>
            </a:extLst>
          </p:cNvPr>
          <p:cNvSpPr txBox="1"/>
          <p:nvPr/>
        </p:nvSpPr>
        <p:spPr>
          <a:xfrm>
            <a:off x="6105832" y="1316937"/>
            <a:ext cx="5078587" cy="3968522"/>
          </a:xfrm>
          <a:prstGeom prst="rect">
            <a:avLst/>
          </a:prstGeom>
          <a:noFill/>
        </p:spPr>
        <p:txBody>
          <a:bodyPr wrap="square">
            <a:spAutoFit/>
          </a:bodyPr>
          <a:lstStyle/>
          <a:p>
            <a:pPr>
              <a:lnSpc>
                <a:spcPct val="150000"/>
              </a:lnSpc>
              <a:spcAft>
                <a:spcPts val="600"/>
              </a:spcAft>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深耕產業</a:t>
            </a:r>
            <a:r>
              <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p>
          <a:p>
            <a:pPr lvl="1">
              <a:lnSpc>
                <a:spcPct val="90000"/>
              </a:lnSpc>
              <a:spcAft>
                <a:spcPts val="60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深刻理解醫藥及生技產業的特殊性與需求。</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indent="-228600">
              <a:lnSpc>
                <a:spcPct val="90000"/>
              </a:lnSpc>
              <a:spcAft>
                <a:spcPts val="600"/>
              </a:spcAft>
              <a:buFont typeface="Arial" panose="020B0604020202020204" pitchFamily="34" charset="0"/>
              <a:buChar char="•"/>
            </a:pP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lnSpc>
                <a:spcPct val="150000"/>
              </a:lnSpc>
              <a:spcAft>
                <a:spcPts val="600"/>
              </a:spcAft>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創新思維</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90000"/>
              </a:lnSpc>
              <a:spcAft>
                <a:spcPts val="60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結合最新行銷科技與策略，提供前瞻性解決方案。</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lnSpc>
                <a:spcPct val="90000"/>
              </a:lnSpc>
              <a:spcAft>
                <a:spcPts val="600"/>
              </a:spcAft>
            </a:pP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0" lvl="1">
              <a:lnSpc>
                <a:spcPct val="150000"/>
              </a:lnSpc>
              <a:spcAft>
                <a:spcPts val="600"/>
              </a:spcAft>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客製化服務</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90000"/>
              </a:lnSpc>
              <a:spcAft>
                <a:spcPts val="60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針對不同產品與品牌特性，量身打造專屬方案。</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lvl="1">
              <a:lnSpc>
                <a:spcPct val="90000"/>
              </a:lnSpc>
              <a:spcAft>
                <a:spcPts val="600"/>
              </a:spcAft>
            </a:pP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a:lnSpc>
                <a:spcPct val="150000"/>
              </a:lnSpc>
              <a:spcAft>
                <a:spcPts val="600"/>
              </a:spcAft>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結果導向</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90000"/>
              </a:lnSpc>
              <a:spcAft>
                <a:spcPts val="600"/>
              </a:spcAft>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以數據為基礎，專注於為客戶創造實質效益。</a:t>
            </a:r>
            <a:endParaRPr lang="en-US" altLang="zh-TW" sz="14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57150">
              <a:lnSpc>
                <a:spcPct val="90000"/>
              </a:lnSpc>
              <a:spcAft>
                <a:spcPts val="600"/>
              </a:spcAft>
            </a:pPr>
            <a:endParaRPr lang="en-US" altLang="zh-TW" sz="1400" b="1" dirty="0">
              <a:solidFill>
                <a:srgbClr val="252525"/>
              </a:solidFill>
            </a:endParaRPr>
          </a:p>
        </p:txBody>
      </p:sp>
      <p:sp>
        <p:nvSpPr>
          <p:cNvPr id="14" name="文字方塊 13">
            <a:extLst>
              <a:ext uri="{FF2B5EF4-FFF2-40B4-BE49-F238E27FC236}">
                <a16:creationId xmlns:a16="http://schemas.microsoft.com/office/drawing/2014/main" id="{EAC4A6F8-EE02-C04D-3D01-B7FD40480E71}"/>
              </a:ext>
            </a:extLst>
          </p:cNvPr>
          <p:cNvSpPr txBox="1"/>
          <p:nvPr/>
        </p:nvSpPr>
        <p:spPr>
          <a:xfrm>
            <a:off x="4238305" y="3301198"/>
            <a:ext cx="1375312" cy="707886"/>
          </a:xfrm>
          <a:prstGeom prst="rect">
            <a:avLst/>
          </a:prstGeom>
          <a:solidFill>
            <a:srgbClr val="FEF2EB"/>
          </a:solidFill>
        </p:spPr>
        <p:txBody>
          <a:bodyPr wrap="square" rtlCol="0">
            <a:spAutoFit/>
          </a:bodyPr>
          <a:lstStyle/>
          <a:p>
            <a:pPr algn="ctr"/>
            <a:r>
              <a:rPr kumimoji="1" lang="en-US" altLang="zh-TW" sz="4000" b="1" dirty="0">
                <a:solidFill>
                  <a:srgbClr val="252525"/>
                </a:solidFill>
              </a:rPr>
              <a:t>0</a:t>
            </a:r>
            <a:r>
              <a:rPr kumimoji="1" lang="zh-TW" altLang="en-US" sz="4000" b="1" dirty="0">
                <a:solidFill>
                  <a:srgbClr val="252525"/>
                </a:solidFill>
              </a:rPr>
              <a:t> </a:t>
            </a:r>
            <a:r>
              <a:rPr kumimoji="1" lang="en-US" altLang="zh-TW" sz="4000" b="1" dirty="0">
                <a:solidFill>
                  <a:srgbClr val="252525"/>
                </a:solidFill>
              </a:rPr>
              <a:t>3</a:t>
            </a:r>
            <a:endParaRPr kumimoji="1" lang="zh-TW" altLang="en-US" sz="4000" b="1" dirty="0">
              <a:solidFill>
                <a:srgbClr val="252525"/>
              </a:solidFill>
            </a:endParaRPr>
          </a:p>
        </p:txBody>
      </p:sp>
    </p:spTree>
    <p:extLst>
      <p:ext uri="{BB962C8B-B14F-4D97-AF65-F5344CB8AC3E}">
        <p14:creationId xmlns:p14="http://schemas.microsoft.com/office/powerpoint/2010/main" val="104224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82B9745-C957-8C2F-836D-431DA2E2464D}"/>
              </a:ext>
            </a:extLst>
          </p:cNvPr>
          <p:cNvSpPr/>
          <p:nvPr/>
        </p:nvSpPr>
        <p:spPr>
          <a:xfrm rot="5400000">
            <a:off x="6300020" y="966020"/>
            <a:ext cx="6857999" cy="492596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87292D56-4619-A61F-E949-3724B9974DDE}"/>
              </a:ext>
            </a:extLst>
          </p:cNvPr>
          <p:cNvSpPr/>
          <p:nvPr/>
        </p:nvSpPr>
        <p:spPr>
          <a:xfrm>
            <a:off x="8229600" y="671051"/>
            <a:ext cx="2998838" cy="5515897"/>
          </a:xfrm>
          <a:prstGeom prst="rect">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41A1A51D-ACC4-1545-E2A7-50CC02054F83}"/>
              </a:ext>
            </a:extLst>
          </p:cNvPr>
          <p:cNvSpPr txBox="1"/>
          <p:nvPr/>
        </p:nvSpPr>
        <p:spPr>
          <a:xfrm>
            <a:off x="8289952" y="2490279"/>
            <a:ext cx="3700936" cy="2215991"/>
          </a:xfrm>
          <a:prstGeom prst="rect">
            <a:avLst/>
          </a:prstGeom>
          <a:noFill/>
        </p:spPr>
        <p:txBody>
          <a:bodyPr wrap="square" rtlCol="0">
            <a:spAutoFit/>
          </a:bodyPr>
          <a:lstStyle/>
          <a:p>
            <a:r>
              <a:rPr kumimoji="1" lang="en-US" altLang="zh-TW" sz="3200" b="1" dirty="0">
                <a:solidFill>
                  <a:srgbClr val="FEF2EB"/>
                </a:solidFill>
              </a:rPr>
              <a:t>OUR</a:t>
            </a:r>
          </a:p>
          <a:p>
            <a:r>
              <a:rPr kumimoji="1" lang="en-US" altLang="zh-TW" sz="3200" b="1" dirty="0">
                <a:solidFill>
                  <a:srgbClr val="FEF2EB"/>
                </a:solidFill>
              </a:rPr>
              <a:t>COMPREHENSIVE</a:t>
            </a:r>
          </a:p>
          <a:p>
            <a:r>
              <a:rPr kumimoji="1" lang="en-US" altLang="zh-TW" sz="3200" b="1" dirty="0">
                <a:solidFill>
                  <a:srgbClr val="FEF2EB"/>
                </a:solidFill>
              </a:rPr>
              <a:t>SERVICES.</a:t>
            </a:r>
          </a:p>
          <a:p>
            <a:r>
              <a:rPr kumimoji="1" lang="zh-TW" altLang="en-US" b="1" dirty="0">
                <a:solidFill>
                  <a:srgbClr val="FEF2EB"/>
                </a:solidFill>
                <a:latin typeface="微軟正黑體" panose="020B0604030504040204" pitchFamily="34" charset="-120"/>
                <a:ea typeface="微軟正黑體" panose="020B0604030504040204" pitchFamily="34" charset="-120"/>
              </a:rPr>
              <a:t>全方位專業服務</a:t>
            </a:r>
            <a:endParaRPr kumimoji="1" lang="zh-TW" altLang="en-US" sz="2400" b="1" dirty="0">
              <a:solidFill>
                <a:srgbClr val="FEF2EB"/>
              </a:solidFill>
            </a:endParaRPr>
          </a:p>
          <a:p>
            <a:endParaRPr kumimoji="1" lang="zh-TW" altLang="en-US" sz="2400" dirty="0">
              <a:solidFill>
                <a:srgbClr val="FEF2EB"/>
              </a:solidFill>
            </a:endParaRPr>
          </a:p>
        </p:txBody>
      </p:sp>
      <p:sp>
        <p:nvSpPr>
          <p:cNvPr id="7" name="文字方塊 6">
            <a:extLst>
              <a:ext uri="{FF2B5EF4-FFF2-40B4-BE49-F238E27FC236}">
                <a16:creationId xmlns:a16="http://schemas.microsoft.com/office/drawing/2014/main" id="{0927E07E-2A8C-0D5F-089E-CF34186E3E26}"/>
              </a:ext>
            </a:extLst>
          </p:cNvPr>
          <p:cNvSpPr txBox="1"/>
          <p:nvPr/>
        </p:nvSpPr>
        <p:spPr>
          <a:xfrm>
            <a:off x="299732" y="2967333"/>
            <a:ext cx="6656438" cy="923330"/>
          </a:xfrm>
          <a:prstGeom prst="rect">
            <a:avLst/>
          </a:prstGeom>
          <a:noFill/>
        </p:spPr>
        <p:txBody>
          <a:bodyPr wrap="square">
            <a:spAutoFit/>
          </a:bodyPr>
          <a:lstStyle/>
          <a:p>
            <a:pPr algn="ctr"/>
            <a:r>
              <a:rPr lang="zh-TW" altLang="zh-TW" b="1" dirty="0">
                <a:solidFill>
                  <a:srgbClr val="252525"/>
                </a:solidFill>
                <a:latin typeface="微軟正黑體" panose="020B0604030504040204" pitchFamily="34" charset="-120"/>
                <a:ea typeface="微軟正黑體" panose="020B0604030504040204" pitchFamily="34" charset="-120"/>
              </a:rPr>
              <a:t>我們提供從策略到執行的完整服務鏈</a:t>
            </a:r>
            <a:endParaRPr lang="en-US" altLang="zh-TW" b="1" dirty="0">
              <a:solidFill>
                <a:srgbClr val="252525"/>
              </a:solidFill>
              <a:latin typeface="微軟正黑體" panose="020B0604030504040204" pitchFamily="34" charset="-120"/>
              <a:ea typeface="微軟正黑體" panose="020B0604030504040204" pitchFamily="34" charset="-120"/>
            </a:endParaRPr>
          </a:p>
          <a:p>
            <a:pPr algn="ctr"/>
            <a:endParaRPr lang="en-US" altLang="zh-TW" b="1" dirty="0">
              <a:solidFill>
                <a:srgbClr val="252525"/>
              </a:solidFill>
              <a:latin typeface="微軟正黑體" panose="020B0604030504040204" pitchFamily="34" charset="-120"/>
              <a:ea typeface="微軟正黑體" panose="020B0604030504040204" pitchFamily="34" charset="-120"/>
            </a:endParaRPr>
          </a:p>
          <a:p>
            <a:pPr algn="ctr"/>
            <a:r>
              <a:rPr lang="zh-TW" altLang="zh-TW" b="1" dirty="0">
                <a:solidFill>
                  <a:srgbClr val="252525"/>
                </a:solidFill>
                <a:latin typeface="微軟正黑體" panose="020B0604030504040204" pitchFamily="34" charset="-120"/>
                <a:ea typeface="微軟正黑體" panose="020B0604030504040204" pitchFamily="34" charset="-120"/>
              </a:rPr>
              <a:t>全方位專業服務</a:t>
            </a:r>
            <a:endParaRPr lang="zh-TW" altLang="en-US" b="1" dirty="0">
              <a:solidFill>
                <a:srgbClr val="252525"/>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346CECDE-D4CD-F3A6-927E-67736F998E99}"/>
              </a:ext>
            </a:extLst>
          </p:cNvPr>
          <p:cNvSpPr/>
          <p:nvPr/>
        </p:nvSpPr>
        <p:spPr>
          <a:xfrm rot="5400000">
            <a:off x="987936" y="3385926"/>
            <a:ext cx="1025311" cy="8614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EC449111-A94E-DBE5-8F60-29A41A3C8B15}"/>
              </a:ext>
            </a:extLst>
          </p:cNvPr>
          <p:cNvSpPr txBox="1"/>
          <p:nvPr/>
        </p:nvSpPr>
        <p:spPr>
          <a:xfrm>
            <a:off x="6578382" y="3075055"/>
            <a:ext cx="1341349" cy="707886"/>
          </a:xfrm>
          <a:prstGeom prst="rect">
            <a:avLst/>
          </a:prstGeom>
          <a:solidFill>
            <a:srgbClr val="FEF2EB"/>
          </a:solidFill>
        </p:spPr>
        <p:txBody>
          <a:bodyPr wrap="square" rtlCol="0">
            <a:spAutoFit/>
          </a:bodyPr>
          <a:lstStyle/>
          <a:p>
            <a:pPr algn="ctr"/>
            <a:r>
              <a:rPr kumimoji="1" lang="en-US" altLang="zh-TW" sz="4000" b="1" dirty="0">
                <a:solidFill>
                  <a:srgbClr val="252525"/>
                </a:solidFill>
              </a:rPr>
              <a:t>0</a:t>
            </a:r>
            <a:r>
              <a:rPr kumimoji="1" lang="zh-TW" altLang="en-US" sz="4000" b="1" dirty="0">
                <a:solidFill>
                  <a:srgbClr val="252525"/>
                </a:solidFill>
              </a:rPr>
              <a:t> </a:t>
            </a:r>
            <a:r>
              <a:rPr kumimoji="1" lang="en-US" altLang="zh-TW" sz="4000" b="1" dirty="0">
                <a:solidFill>
                  <a:srgbClr val="252525"/>
                </a:solidFill>
              </a:rPr>
              <a:t>4</a:t>
            </a:r>
            <a:endParaRPr kumimoji="1" lang="zh-TW" altLang="en-US" sz="4000" b="1" dirty="0">
              <a:solidFill>
                <a:srgbClr val="252525"/>
              </a:solidFill>
            </a:endParaRPr>
          </a:p>
        </p:txBody>
      </p:sp>
    </p:spTree>
    <p:extLst>
      <p:ext uri="{BB962C8B-B14F-4D97-AF65-F5344CB8AC3E}">
        <p14:creationId xmlns:p14="http://schemas.microsoft.com/office/powerpoint/2010/main" val="1447857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a:extLst>
            <a:ext uri="{FF2B5EF4-FFF2-40B4-BE49-F238E27FC236}">
              <a16:creationId xmlns:a16="http://schemas.microsoft.com/office/drawing/2014/main" id="{1DC92291-105D-7144-4BBC-1DFE233A567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816C8A6-973E-5586-DCF9-66B259AC1529}"/>
              </a:ext>
            </a:extLst>
          </p:cNvPr>
          <p:cNvSpPr/>
          <p:nvPr/>
        </p:nvSpPr>
        <p:spPr>
          <a:xfrm>
            <a:off x="0" y="3429000"/>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C4EDECDA-4462-5532-F3CB-67FEEAC97730}"/>
                  </a:ext>
                </a:extLst>
              </p14:cNvPr>
              <p14:cNvContentPartPr/>
              <p14:nvPr/>
            </p14:nvContentPartPr>
            <p14:xfrm>
              <a:off x="6219306" y="3278739"/>
              <a:ext cx="574560" cy="342360"/>
            </p14:xfrm>
          </p:contentPart>
        </mc:Choice>
        <mc:Fallback xmlns="">
          <p:pic>
            <p:nvPicPr>
              <p:cNvPr id="8" name="筆跡 7">
                <a:extLst>
                  <a:ext uri="{FF2B5EF4-FFF2-40B4-BE49-F238E27FC236}">
                    <a16:creationId xmlns:a16="http://schemas.microsoft.com/office/drawing/2014/main" id="{C4EDECDA-4462-5532-F3CB-67FEEAC97730}"/>
                  </a:ext>
                </a:extLst>
              </p:cNvPr>
              <p:cNvPicPr/>
              <p:nvPr/>
            </p:nvPicPr>
            <p:blipFill>
              <a:blip r:embed="rId3"/>
              <a:stretch>
                <a:fillRect/>
              </a:stretch>
            </p:blipFill>
            <p:spPr>
              <a:xfrm>
                <a:off x="6165306" y="3170739"/>
                <a:ext cx="682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3DF77636-2457-2F33-A5E8-05268C34522C}"/>
                  </a:ext>
                </a:extLst>
              </p14:cNvPr>
              <p14:cNvContentPartPr/>
              <p14:nvPr/>
            </p14:nvContentPartPr>
            <p14:xfrm>
              <a:off x="5800113" y="3278739"/>
              <a:ext cx="511560" cy="322560"/>
            </p14:xfrm>
          </p:contentPart>
        </mc:Choice>
        <mc:Fallback xmlns="">
          <p:pic>
            <p:nvPicPr>
              <p:cNvPr id="7" name="筆跡 6">
                <a:extLst>
                  <a:ext uri="{FF2B5EF4-FFF2-40B4-BE49-F238E27FC236}">
                    <a16:creationId xmlns:a16="http://schemas.microsoft.com/office/drawing/2014/main" id="{3DF77636-2457-2F33-A5E8-05268C34522C}"/>
                  </a:ext>
                </a:extLst>
              </p:cNvPr>
              <p:cNvPicPr/>
              <p:nvPr/>
            </p:nvPicPr>
            <p:blipFill>
              <a:blip r:embed="rId5"/>
              <a:stretch>
                <a:fillRect/>
              </a:stretch>
            </p:blipFill>
            <p:spPr>
              <a:xfrm>
                <a:off x="5746113" y="3170739"/>
                <a:ext cx="6192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FFF0AE1D-9866-5CB4-DD43-7C1D31DB6B07}"/>
                  </a:ext>
                </a:extLst>
              </p14:cNvPr>
              <p14:cNvContentPartPr/>
              <p14:nvPr/>
            </p14:nvContentPartPr>
            <p14:xfrm>
              <a:off x="5245560" y="3329552"/>
              <a:ext cx="542160" cy="315000"/>
            </p14:xfrm>
          </p:contentPart>
        </mc:Choice>
        <mc:Fallback xmlns="">
          <p:pic>
            <p:nvPicPr>
              <p:cNvPr id="5" name="筆跡 4">
                <a:extLst>
                  <a:ext uri="{FF2B5EF4-FFF2-40B4-BE49-F238E27FC236}">
                    <a16:creationId xmlns:a16="http://schemas.microsoft.com/office/drawing/2014/main" id="{FFF0AE1D-9866-5CB4-DD43-7C1D31DB6B07}"/>
                  </a:ext>
                </a:extLst>
              </p:cNvPr>
              <p:cNvPicPr/>
              <p:nvPr/>
            </p:nvPicPr>
            <p:blipFill>
              <a:blip r:embed="rId7"/>
              <a:stretch>
                <a:fillRect/>
              </a:stretch>
            </p:blipFill>
            <p:spPr>
              <a:xfrm>
                <a:off x="5191560" y="3221552"/>
                <a:ext cx="6498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0F4E246A-E2B9-1D5A-CE0E-62726E3C46D3}"/>
                  </a:ext>
                </a:extLst>
              </p14:cNvPr>
              <p14:cNvContentPartPr/>
              <p14:nvPr/>
            </p14:nvContentPartPr>
            <p14:xfrm>
              <a:off x="4800960" y="3259680"/>
              <a:ext cx="516960" cy="307800"/>
            </p14:xfrm>
          </p:contentPart>
        </mc:Choice>
        <mc:Fallback xmlns="">
          <p:pic>
            <p:nvPicPr>
              <p:cNvPr id="3" name="筆跡 2">
                <a:extLst>
                  <a:ext uri="{FF2B5EF4-FFF2-40B4-BE49-F238E27FC236}">
                    <a16:creationId xmlns:a16="http://schemas.microsoft.com/office/drawing/2014/main" id="{0F4E246A-E2B9-1D5A-CE0E-62726E3C46D3}"/>
                  </a:ext>
                </a:extLst>
              </p:cNvPr>
              <p:cNvPicPr/>
              <p:nvPr/>
            </p:nvPicPr>
            <p:blipFill>
              <a:blip r:embed="rId9"/>
              <a:stretch>
                <a:fillRect/>
              </a:stretch>
            </p:blipFill>
            <p:spPr>
              <a:xfrm>
                <a:off x="4746960" y="3151680"/>
                <a:ext cx="62460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筆跡 1">
                <a:extLst>
                  <a:ext uri="{FF2B5EF4-FFF2-40B4-BE49-F238E27FC236}">
                    <a16:creationId xmlns:a16="http://schemas.microsoft.com/office/drawing/2014/main" id="{51AD01EE-C680-5A2E-AF9B-4AAD7D47BCCE}"/>
                  </a:ext>
                </a:extLst>
              </p14:cNvPr>
              <p14:cNvContentPartPr/>
              <p14:nvPr/>
            </p14:nvContentPartPr>
            <p14:xfrm>
              <a:off x="4119324" y="3064920"/>
              <a:ext cx="926796" cy="529264"/>
            </p14:xfrm>
          </p:contentPart>
        </mc:Choice>
        <mc:Fallback xmlns="">
          <p:pic>
            <p:nvPicPr>
              <p:cNvPr id="2" name="筆跡 1">
                <a:extLst>
                  <a:ext uri="{FF2B5EF4-FFF2-40B4-BE49-F238E27FC236}">
                    <a16:creationId xmlns:a16="http://schemas.microsoft.com/office/drawing/2014/main" id="{51AD01EE-C680-5A2E-AF9B-4AAD7D47BCCE}"/>
                  </a:ext>
                </a:extLst>
              </p:cNvPr>
              <p:cNvPicPr/>
              <p:nvPr/>
            </p:nvPicPr>
            <p:blipFill>
              <a:blip r:embed="rId11"/>
              <a:stretch>
                <a:fillRect/>
              </a:stretch>
            </p:blipFill>
            <p:spPr>
              <a:xfrm>
                <a:off x="4065336" y="2956833"/>
                <a:ext cx="1034412" cy="745077"/>
              </a:xfrm>
              <a:prstGeom prst="rect">
                <a:avLst/>
              </a:prstGeom>
            </p:spPr>
          </p:pic>
        </mc:Fallback>
      </mc:AlternateContent>
      <p:sp>
        <p:nvSpPr>
          <p:cNvPr id="23" name="文字方塊 22">
            <a:extLst>
              <a:ext uri="{FF2B5EF4-FFF2-40B4-BE49-F238E27FC236}">
                <a16:creationId xmlns:a16="http://schemas.microsoft.com/office/drawing/2014/main" id="{17D0D447-7E36-443C-01D4-4C134B7EF735}"/>
              </a:ext>
            </a:extLst>
          </p:cNvPr>
          <p:cNvSpPr txBox="1"/>
          <p:nvPr/>
        </p:nvSpPr>
        <p:spPr>
          <a:xfrm>
            <a:off x="1216114" y="4130270"/>
            <a:ext cx="4490406" cy="1617559"/>
          </a:xfrm>
          <a:prstGeom prst="rect">
            <a:avLst/>
          </a:prstGeom>
          <a:noFill/>
        </p:spPr>
        <p:txBody>
          <a:bodyPr wrap="square">
            <a:spAutoFit/>
          </a:bodyPr>
          <a:lstStyle/>
          <a:p>
            <a:pPr>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媒體宣傳與溝通企劃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整合性媒體策略（數位、傳統、社群媒體）</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專業醫療內容製作與傳播</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危機管理與公關應對</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意見領袖</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(KOL) </a:t>
            </a: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合作與關係維護</a:t>
            </a:r>
          </a:p>
        </p:txBody>
      </p:sp>
      <p:sp>
        <p:nvSpPr>
          <p:cNvPr id="24" name="文字方塊 23">
            <a:extLst>
              <a:ext uri="{FF2B5EF4-FFF2-40B4-BE49-F238E27FC236}">
                <a16:creationId xmlns:a16="http://schemas.microsoft.com/office/drawing/2014/main" id="{E643E1F6-A6D6-9F08-603C-91F08BFF08F7}"/>
              </a:ext>
            </a:extLst>
          </p:cNvPr>
          <p:cNvSpPr txBox="1"/>
          <p:nvPr/>
        </p:nvSpPr>
        <p:spPr>
          <a:xfrm>
            <a:off x="6396086" y="653175"/>
            <a:ext cx="3734765" cy="1617559"/>
          </a:xfrm>
          <a:prstGeom prst="rect">
            <a:avLst/>
          </a:prstGeom>
          <a:noFill/>
        </p:spPr>
        <p:txBody>
          <a:bodyPr wrap="square">
            <a:spAutoFit/>
          </a:bodyPr>
          <a:lstStyle/>
          <a:p>
            <a:pPr>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品牌行銷</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品牌定位與核心價值塑造</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視覺形象設計與品牌識別系統建立</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品牌故事與內容行銷</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提升品牌忠誠度與市場影響力</a:t>
            </a:r>
          </a:p>
        </p:txBody>
      </p:sp>
      <p:sp>
        <p:nvSpPr>
          <p:cNvPr id="35" name="文字方塊 34">
            <a:extLst>
              <a:ext uri="{FF2B5EF4-FFF2-40B4-BE49-F238E27FC236}">
                <a16:creationId xmlns:a16="http://schemas.microsoft.com/office/drawing/2014/main" id="{42E09FF1-5213-E78A-74C2-9D6A39027171}"/>
              </a:ext>
            </a:extLst>
          </p:cNvPr>
          <p:cNvSpPr txBox="1"/>
          <p:nvPr/>
        </p:nvSpPr>
        <p:spPr>
          <a:xfrm>
            <a:off x="7057313" y="4089647"/>
            <a:ext cx="4431954" cy="2254656"/>
          </a:xfrm>
          <a:prstGeom prst="rect">
            <a:avLst/>
          </a:prstGeom>
          <a:noFill/>
        </p:spPr>
        <p:txBody>
          <a:bodyPr wrap="square" rtlCol="0">
            <a:spAutoFit/>
          </a:bodyPr>
          <a:lstStyle/>
          <a:p>
            <a:pPr>
              <a:lnSpc>
                <a:spcPct val="115000"/>
              </a:lnSpc>
              <a:spcAft>
                <a:spcPts val="800"/>
              </a:spcAft>
              <a:tabLst>
                <a:tab pos="457200" algn="l"/>
              </a:tabLst>
            </a:pPr>
            <a:r>
              <a:rPr lang="zh-TW" altLang="en-US"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專業人員招募、審核與訓練</a:t>
            </a:r>
            <a:endParaRPr lang="en-US"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742950" lvl="1" indent="-285750">
              <a:lnSpc>
                <a:spcPct val="115000"/>
              </a:lnSpc>
              <a:spcAft>
                <a:spcPts val="800"/>
              </a:spcAft>
              <a:buSzPts val="1000"/>
              <a:buFont typeface="Wingdings" panose="05000000000000000000" pitchFamily="2" charset="2"/>
              <a:buChar char="l"/>
              <a:tabLst>
                <a:tab pos="914400" algn="l"/>
              </a:tabLst>
            </a:pP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提供臨床試驗所需之全職或兼職臨床研究協調員 </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(CRC)</a:t>
            </a: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、臨床研究護理師 </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(CRN)</a:t>
            </a: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、臨床研究專員 </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(CRA)</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嚴謹的人員篩選與背景審核流程</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專業技能培訓與持續教育，確保符合</a:t>
            </a:r>
            <a:r>
              <a:rPr lang="en-US"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GCP</a:t>
            </a: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及相關法規要求</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協助臨床試驗順利執行，加速新藥上市進程</a:t>
            </a:r>
          </a:p>
        </p:txBody>
      </p:sp>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9BABF61E-03B0-76DB-765C-A4F432A5A3DD}"/>
                  </a:ext>
                </a:extLst>
              </p14:cNvPr>
              <p14:cNvContentPartPr/>
              <p14:nvPr/>
            </p14:nvContentPartPr>
            <p14:xfrm>
              <a:off x="6477863" y="3259680"/>
              <a:ext cx="927100" cy="528637"/>
            </p14:xfrm>
          </p:contentPart>
        </mc:Choice>
        <mc:Fallback xmlns="">
          <p:pic>
            <p:nvPicPr>
              <p:cNvPr id="10" name="筆跡 9">
                <a:extLst>
                  <a:ext uri="{FF2B5EF4-FFF2-40B4-BE49-F238E27FC236}">
                    <a16:creationId xmlns:a16="http://schemas.microsoft.com/office/drawing/2014/main" id="{9BABF61E-03B0-76DB-765C-A4F432A5A3DD}"/>
                  </a:ext>
                </a:extLst>
              </p:cNvPr>
              <p:cNvPicPr/>
              <p:nvPr/>
            </p:nvPicPr>
            <p:blipFill>
              <a:blip r:embed="rId11"/>
              <a:stretch>
                <a:fillRect/>
              </a:stretch>
            </p:blipFill>
            <p:spPr>
              <a:xfrm>
                <a:off x="6423857" y="3151721"/>
                <a:ext cx="1034752" cy="744194"/>
              </a:xfrm>
              <a:prstGeom prst="rect">
                <a:avLst/>
              </a:prstGeom>
            </p:spPr>
          </p:pic>
        </mc:Fallback>
      </mc:AlternateContent>
      <p:sp>
        <p:nvSpPr>
          <p:cNvPr id="6" name="文字方塊 5">
            <a:extLst>
              <a:ext uri="{FF2B5EF4-FFF2-40B4-BE49-F238E27FC236}">
                <a16:creationId xmlns:a16="http://schemas.microsoft.com/office/drawing/2014/main" id="{FA2B5AB0-AC70-6285-BB4E-2C51CEACDDEA}"/>
              </a:ext>
            </a:extLst>
          </p:cNvPr>
          <p:cNvSpPr txBox="1"/>
          <p:nvPr/>
        </p:nvSpPr>
        <p:spPr>
          <a:xfrm>
            <a:off x="2938706" y="3196009"/>
            <a:ext cx="6096000" cy="584775"/>
          </a:xfrm>
          <a:prstGeom prst="rect">
            <a:avLst/>
          </a:prstGeom>
          <a:noFill/>
        </p:spPr>
        <p:txBody>
          <a:bodyPr wrap="square">
            <a:spAutoFit/>
          </a:bodyPr>
          <a:lstStyle/>
          <a:p>
            <a:pPr algn="ctr"/>
            <a:r>
              <a:rPr kumimoji="1" lang="en-US" altLang="zh-TW" sz="3200" b="1" dirty="0">
                <a:solidFill>
                  <a:schemeClr val="bg1"/>
                </a:solidFill>
              </a:rPr>
              <a:t>OUR</a:t>
            </a:r>
            <a:r>
              <a:rPr kumimoji="1" lang="zh-TW" altLang="en-US" sz="3200" b="1" dirty="0">
                <a:solidFill>
                  <a:schemeClr val="bg1"/>
                </a:solidFill>
              </a:rPr>
              <a:t> </a:t>
            </a:r>
            <a:r>
              <a:rPr kumimoji="1" lang="en-US" altLang="zh-TW" sz="3200" b="1" dirty="0">
                <a:solidFill>
                  <a:schemeClr val="bg1"/>
                </a:solidFill>
              </a:rPr>
              <a:t>SERVICES.</a:t>
            </a:r>
          </a:p>
        </p:txBody>
      </p:sp>
      <p:sp>
        <p:nvSpPr>
          <p:cNvPr id="9" name="文字方塊 8">
            <a:extLst>
              <a:ext uri="{FF2B5EF4-FFF2-40B4-BE49-F238E27FC236}">
                <a16:creationId xmlns:a16="http://schemas.microsoft.com/office/drawing/2014/main" id="{96B169A4-AEB4-C0A2-E076-9713851EB37C}"/>
              </a:ext>
            </a:extLst>
          </p:cNvPr>
          <p:cNvSpPr txBox="1"/>
          <p:nvPr/>
        </p:nvSpPr>
        <p:spPr>
          <a:xfrm>
            <a:off x="466814" y="896061"/>
            <a:ext cx="3461719" cy="1617559"/>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醫藥專業行銷顧問</a:t>
            </a:r>
            <a:endParaRPr lang="zh-TW" altLang="zh-TW" sz="1200" kern="100" dirty="0">
              <a:solidFill>
                <a:srgbClr val="252525"/>
              </a:solidFill>
              <a:effectLst/>
              <a:latin typeface="微軟正黑體" panose="020B0604030504040204" pitchFamily="34" charset="-120"/>
              <a:ea typeface="微軟正黑體" panose="020B0604030504040204" pitchFamily="34" charset="-120"/>
              <a:cs typeface="Cordia New" panose="020B0304020202020204" pitchFamily="34" charset="-34"/>
            </a:endParaRP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客製化市場進入與拓展策略</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產品生命週期管理與行銷規劃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競爭格局分析與差異化定位</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銷售團隊效能提升與培訓</a:t>
            </a:r>
          </a:p>
        </p:txBody>
      </p:sp>
    </p:spTree>
    <p:extLst>
      <p:ext uri="{BB962C8B-B14F-4D97-AF65-F5344CB8AC3E}">
        <p14:creationId xmlns:p14="http://schemas.microsoft.com/office/powerpoint/2010/main" val="391244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2EB"/>
        </a:solidFill>
        <a:effectLst/>
      </p:bgPr>
    </p:bg>
    <p:spTree>
      <p:nvGrpSpPr>
        <p:cNvPr id="1" name="">
          <a:extLst>
            <a:ext uri="{FF2B5EF4-FFF2-40B4-BE49-F238E27FC236}">
              <a16:creationId xmlns:a16="http://schemas.microsoft.com/office/drawing/2014/main" id="{9CE7A131-B825-0F3B-97BB-18ACBB7141C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B19E150-D8CB-D12E-A1DF-8C0FA17121A9}"/>
              </a:ext>
            </a:extLst>
          </p:cNvPr>
          <p:cNvSpPr/>
          <p:nvPr/>
        </p:nvSpPr>
        <p:spPr>
          <a:xfrm>
            <a:off x="0" y="3423801"/>
            <a:ext cx="12192000" cy="3429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EAEEB388-F1FE-2DA2-6AEB-835AE4FA92F5}"/>
                  </a:ext>
                </a:extLst>
              </p14:cNvPr>
              <p14:cNvContentPartPr/>
              <p14:nvPr/>
            </p14:nvContentPartPr>
            <p14:xfrm>
              <a:off x="6219306" y="3278739"/>
              <a:ext cx="574560" cy="342360"/>
            </p14:xfrm>
          </p:contentPart>
        </mc:Choice>
        <mc:Fallback xmlns="">
          <p:pic>
            <p:nvPicPr>
              <p:cNvPr id="8" name="筆跡 7">
                <a:extLst>
                  <a:ext uri="{FF2B5EF4-FFF2-40B4-BE49-F238E27FC236}">
                    <a16:creationId xmlns:a16="http://schemas.microsoft.com/office/drawing/2014/main" id="{EAEEB388-F1FE-2DA2-6AEB-835AE4FA92F5}"/>
                  </a:ext>
                </a:extLst>
              </p:cNvPr>
              <p:cNvPicPr/>
              <p:nvPr/>
            </p:nvPicPr>
            <p:blipFill>
              <a:blip r:embed="rId3"/>
              <a:stretch>
                <a:fillRect/>
              </a:stretch>
            </p:blipFill>
            <p:spPr>
              <a:xfrm>
                <a:off x="6165306" y="3170739"/>
                <a:ext cx="682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F68AD355-4C1B-A118-F0AB-01F8B567822B}"/>
                  </a:ext>
                </a:extLst>
              </p14:cNvPr>
              <p14:cNvContentPartPr/>
              <p14:nvPr/>
            </p14:nvContentPartPr>
            <p14:xfrm>
              <a:off x="5800113" y="3278739"/>
              <a:ext cx="511560" cy="322560"/>
            </p14:xfrm>
          </p:contentPart>
        </mc:Choice>
        <mc:Fallback xmlns="">
          <p:pic>
            <p:nvPicPr>
              <p:cNvPr id="7" name="筆跡 6">
                <a:extLst>
                  <a:ext uri="{FF2B5EF4-FFF2-40B4-BE49-F238E27FC236}">
                    <a16:creationId xmlns:a16="http://schemas.microsoft.com/office/drawing/2014/main" id="{F68AD355-4C1B-A118-F0AB-01F8B567822B}"/>
                  </a:ext>
                </a:extLst>
              </p:cNvPr>
              <p:cNvPicPr/>
              <p:nvPr/>
            </p:nvPicPr>
            <p:blipFill>
              <a:blip r:embed="rId5"/>
              <a:stretch>
                <a:fillRect/>
              </a:stretch>
            </p:blipFill>
            <p:spPr>
              <a:xfrm>
                <a:off x="5746113" y="3170739"/>
                <a:ext cx="6192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C356720F-D392-9E4F-9725-126FF7E1148C}"/>
                  </a:ext>
                </a:extLst>
              </p14:cNvPr>
              <p14:cNvContentPartPr/>
              <p14:nvPr/>
            </p14:nvContentPartPr>
            <p14:xfrm>
              <a:off x="5245560" y="3329552"/>
              <a:ext cx="542160" cy="315000"/>
            </p14:xfrm>
          </p:contentPart>
        </mc:Choice>
        <mc:Fallback xmlns="">
          <p:pic>
            <p:nvPicPr>
              <p:cNvPr id="5" name="筆跡 4">
                <a:extLst>
                  <a:ext uri="{FF2B5EF4-FFF2-40B4-BE49-F238E27FC236}">
                    <a16:creationId xmlns:a16="http://schemas.microsoft.com/office/drawing/2014/main" id="{C356720F-D392-9E4F-9725-126FF7E1148C}"/>
                  </a:ext>
                </a:extLst>
              </p:cNvPr>
              <p:cNvPicPr/>
              <p:nvPr/>
            </p:nvPicPr>
            <p:blipFill>
              <a:blip r:embed="rId7"/>
              <a:stretch>
                <a:fillRect/>
              </a:stretch>
            </p:blipFill>
            <p:spPr>
              <a:xfrm>
                <a:off x="5191560" y="3221552"/>
                <a:ext cx="6498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75C6F63A-E2E2-8345-5719-6F31CF78C83A}"/>
                  </a:ext>
                </a:extLst>
              </p14:cNvPr>
              <p14:cNvContentPartPr/>
              <p14:nvPr/>
            </p14:nvContentPartPr>
            <p14:xfrm>
              <a:off x="4800960" y="3259680"/>
              <a:ext cx="516960" cy="307800"/>
            </p14:xfrm>
          </p:contentPart>
        </mc:Choice>
        <mc:Fallback xmlns="">
          <p:pic>
            <p:nvPicPr>
              <p:cNvPr id="3" name="筆跡 2">
                <a:extLst>
                  <a:ext uri="{FF2B5EF4-FFF2-40B4-BE49-F238E27FC236}">
                    <a16:creationId xmlns:a16="http://schemas.microsoft.com/office/drawing/2014/main" id="{75C6F63A-E2E2-8345-5719-6F31CF78C83A}"/>
                  </a:ext>
                </a:extLst>
              </p:cNvPr>
              <p:cNvPicPr/>
              <p:nvPr/>
            </p:nvPicPr>
            <p:blipFill>
              <a:blip r:embed="rId9"/>
              <a:stretch>
                <a:fillRect/>
              </a:stretch>
            </p:blipFill>
            <p:spPr>
              <a:xfrm>
                <a:off x="4746960" y="3151680"/>
                <a:ext cx="62460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筆跡 1">
                <a:extLst>
                  <a:ext uri="{FF2B5EF4-FFF2-40B4-BE49-F238E27FC236}">
                    <a16:creationId xmlns:a16="http://schemas.microsoft.com/office/drawing/2014/main" id="{6A7F332A-D9FC-0DDD-0162-38CA8C8734AF}"/>
                  </a:ext>
                </a:extLst>
              </p14:cNvPr>
              <p14:cNvContentPartPr/>
              <p14:nvPr/>
            </p14:nvContentPartPr>
            <p14:xfrm>
              <a:off x="4076991" y="3128591"/>
              <a:ext cx="926796" cy="529264"/>
            </p14:xfrm>
          </p:contentPart>
        </mc:Choice>
        <mc:Fallback xmlns="">
          <p:pic>
            <p:nvPicPr>
              <p:cNvPr id="2" name="筆跡 1">
                <a:extLst>
                  <a:ext uri="{FF2B5EF4-FFF2-40B4-BE49-F238E27FC236}">
                    <a16:creationId xmlns:a16="http://schemas.microsoft.com/office/drawing/2014/main" id="{6A7F332A-D9FC-0DDD-0162-38CA8C8734AF}"/>
                  </a:ext>
                </a:extLst>
              </p:cNvPr>
              <p:cNvPicPr/>
              <p:nvPr/>
            </p:nvPicPr>
            <p:blipFill>
              <a:blip r:embed="rId11"/>
              <a:stretch>
                <a:fillRect/>
              </a:stretch>
            </p:blipFill>
            <p:spPr>
              <a:xfrm>
                <a:off x="4023003" y="3020504"/>
                <a:ext cx="1034412" cy="745077"/>
              </a:xfrm>
              <a:prstGeom prst="rect">
                <a:avLst/>
              </a:prstGeom>
            </p:spPr>
          </p:pic>
        </mc:Fallback>
      </mc:AlternateContent>
      <p:sp>
        <p:nvSpPr>
          <p:cNvPr id="25" name="文字方塊 24">
            <a:extLst>
              <a:ext uri="{FF2B5EF4-FFF2-40B4-BE49-F238E27FC236}">
                <a16:creationId xmlns:a16="http://schemas.microsoft.com/office/drawing/2014/main" id="{A1726BD1-4ED3-E659-98F3-163EA3912536}"/>
              </a:ext>
            </a:extLst>
          </p:cNvPr>
          <p:cNvSpPr txBox="1"/>
          <p:nvPr/>
        </p:nvSpPr>
        <p:spPr>
          <a:xfrm>
            <a:off x="1640728" y="4066308"/>
            <a:ext cx="3604832" cy="1829925"/>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籌辦主題研討會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學術研討會、產品發表會、高峰論壇策劃與執行</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國內外專家學者邀約與溝通</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線上線下整合會議解決方案</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促進產官學研交流與合作</a:t>
            </a:r>
          </a:p>
        </p:txBody>
      </p:sp>
      <p:sp>
        <p:nvSpPr>
          <p:cNvPr id="34" name="文字方塊 33">
            <a:extLst>
              <a:ext uri="{FF2B5EF4-FFF2-40B4-BE49-F238E27FC236}">
                <a16:creationId xmlns:a16="http://schemas.microsoft.com/office/drawing/2014/main" id="{19D3433E-B2D8-1FA6-C73F-D0A23A784F7E}"/>
              </a:ext>
            </a:extLst>
          </p:cNvPr>
          <p:cNvSpPr txBox="1"/>
          <p:nvPr/>
        </p:nvSpPr>
        <p:spPr>
          <a:xfrm>
            <a:off x="514492" y="817555"/>
            <a:ext cx="3832758" cy="1617559"/>
          </a:xfrm>
          <a:prstGeom prst="rect">
            <a:avLst/>
          </a:prstGeom>
          <a:noFill/>
        </p:spPr>
        <p:txBody>
          <a:bodyPr wrap="square">
            <a:spAutoFit/>
          </a:bodyPr>
          <a:lstStyle/>
          <a:p>
            <a:pPr lvl="0">
              <a:lnSpc>
                <a:spcPct val="115000"/>
              </a:lnSpc>
              <a:spcAft>
                <a:spcPts val="800"/>
              </a:spcAft>
              <a:tabLst>
                <a:tab pos="457200" algn="l"/>
              </a:tabLst>
            </a:pPr>
            <a:r>
              <a:rPr lang="zh-TW"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病患支持與扶助計畫</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病患衛教資訊設計與推廣</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病友社群建立與支持網絡</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心理關懷與醫療資源連結</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提升治療遵從性與改善病患生活品質</a:t>
            </a:r>
          </a:p>
        </p:txBody>
      </p:sp>
      <p:sp>
        <p:nvSpPr>
          <p:cNvPr id="35" name="文字方塊 34">
            <a:extLst>
              <a:ext uri="{FF2B5EF4-FFF2-40B4-BE49-F238E27FC236}">
                <a16:creationId xmlns:a16="http://schemas.microsoft.com/office/drawing/2014/main" id="{34E2D7F7-15B3-D36C-45F4-36C094A669BE}"/>
              </a:ext>
            </a:extLst>
          </p:cNvPr>
          <p:cNvSpPr txBox="1"/>
          <p:nvPr/>
        </p:nvSpPr>
        <p:spPr>
          <a:xfrm>
            <a:off x="8225038" y="4172490"/>
            <a:ext cx="3367121" cy="1617559"/>
          </a:xfrm>
          <a:prstGeom prst="rect">
            <a:avLst/>
          </a:prstGeom>
          <a:noFill/>
        </p:spPr>
        <p:txBody>
          <a:bodyPr wrap="square" rtlCol="0">
            <a:spAutoFit/>
          </a:bodyPr>
          <a:lstStyle/>
          <a:p>
            <a:pPr>
              <a:lnSpc>
                <a:spcPct val="115000"/>
              </a:lnSpc>
              <a:spcAft>
                <a:spcPts val="800"/>
              </a:spcAft>
              <a:tabLst>
                <a:tab pos="457200" algn="l"/>
              </a:tabLst>
            </a:pPr>
            <a:r>
              <a:rPr lang="zh-TW" altLang="zh-TW" sz="1600" b="1" dirty="0">
                <a:solidFill>
                  <a:schemeClr val="accent1">
                    <a:lumMod val="20000"/>
                    <a:lumOff val="8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活動策劃</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大型醫藥展覽與推廣活動</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企業內部與外部團隊建立活動</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公益活動與社會責任專案</a:t>
            </a:r>
          </a:p>
          <a:p>
            <a:pPr marL="742950" lvl="1" indent="-285750">
              <a:lnSpc>
                <a:spcPct val="115000"/>
              </a:lnSpc>
              <a:spcAft>
                <a:spcPts val="800"/>
              </a:spcAft>
              <a:buSzPts val="1000"/>
              <a:buFont typeface="Wingdings" panose="05000000000000000000" pitchFamily="2" charset="2"/>
              <a:buChar char="l"/>
              <a:tabLst>
                <a:tab pos="914400" algn="l"/>
              </a:tabLst>
            </a:pPr>
            <a:r>
              <a:rPr lang="zh-TW" altLang="zh-TW"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確保活動流程順暢並達成預期目標</a:t>
            </a:r>
            <a:endParaRPr lang="zh-TW" altLang="en-US" sz="1200" dirty="0">
              <a:solidFill>
                <a:srgbClr val="FBE4D7"/>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1921D4E4-02AF-E81A-C493-3128A404E445}"/>
                  </a:ext>
                </a:extLst>
              </p14:cNvPr>
              <p14:cNvContentPartPr/>
              <p14:nvPr/>
            </p14:nvContentPartPr>
            <p14:xfrm>
              <a:off x="6477863" y="3259680"/>
              <a:ext cx="927100" cy="528637"/>
            </p14:xfrm>
          </p:contentPart>
        </mc:Choice>
        <mc:Fallback xmlns="">
          <p:pic>
            <p:nvPicPr>
              <p:cNvPr id="10" name="筆跡 9">
                <a:extLst>
                  <a:ext uri="{FF2B5EF4-FFF2-40B4-BE49-F238E27FC236}">
                    <a16:creationId xmlns:a16="http://schemas.microsoft.com/office/drawing/2014/main" id="{1921D4E4-02AF-E81A-C493-3128A404E445}"/>
                  </a:ext>
                </a:extLst>
              </p:cNvPr>
              <p:cNvPicPr/>
              <p:nvPr/>
            </p:nvPicPr>
            <p:blipFill>
              <a:blip r:embed="rId11"/>
              <a:stretch>
                <a:fillRect/>
              </a:stretch>
            </p:blipFill>
            <p:spPr>
              <a:xfrm>
                <a:off x="6423857" y="3151721"/>
                <a:ext cx="1034752" cy="744194"/>
              </a:xfrm>
              <a:prstGeom prst="rect">
                <a:avLst/>
              </a:prstGeom>
            </p:spPr>
          </p:pic>
        </mc:Fallback>
      </mc:AlternateContent>
      <p:sp>
        <p:nvSpPr>
          <p:cNvPr id="6" name="文字方塊 5">
            <a:extLst>
              <a:ext uri="{FF2B5EF4-FFF2-40B4-BE49-F238E27FC236}">
                <a16:creationId xmlns:a16="http://schemas.microsoft.com/office/drawing/2014/main" id="{6F01A9C5-BD3D-ED40-B180-FA6ADC4A29DB}"/>
              </a:ext>
            </a:extLst>
          </p:cNvPr>
          <p:cNvSpPr txBox="1"/>
          <p:nvPr/>
        </p:nvSpPr>
        <p:spPr>
          <a:xfrm>
            <a:off x="2816801" y="3229041"/>
            <a:ext cx="6096000" cy="584775"/>
          </a:xfrm>
          <a:prstGeom prst="rect">
            <a:avLst/>
          </a:prstGeom>
          <a:noFill/>
        </p:spPr>
        <p:txBody>
          <a:bodyPr wrap="square">
            <a:spAutoFit/>
          </a:bodyPr>
          <a:lstStyle/>
          <a:p>
            <a:pPr algn="ctr"/>
            <a:r>
              <a:rPr kumimoji="1" lang="en-US" altLang="zh-TW" sz="3200" b="1" dirty="0">
                <a:solidFill>
                  <a:schemeClr val="bg1"/>
                </a:solidFill>
              </a:rPr>
              <a:t>OUR</a:t>
            </a:r>
            <a:r>
              <a:rPr kumimoji="1" lang="zh-TW" altLang="en-US" sz="3200" b="1" dirty="0">
                <a:solidFill>
                  <a:schemeClr val="bg1"/>
                </a:solidFill>
              </a:rPr>
              <a:t> </a:t>
            </a:r>
            <a:r>
              <a:rPr kumimoji="1" lang="en-US" altLang="zh-TW" sz="3200" b="1" dirty="0">
                <a:solidFill>
                  <a:schemeClr val="bg1"/>
                </a:solidFill>
              </a:rPr>
              <a:t>SERVICES.</a:t>
            </a:r>
          </a:p>
        </p:txBody>
      </p:sp>
      <p:sp>
        <p:nvSpPr>
          <p:cNvPr id="9" name="文字方塊 8">
            <a:extLst>
              <a:ext uri="{FF2B5EF4-FFF2-40B4-BE49-F238E27FC236}">
                <a16:creationId xmlns:a16="http://schemas.microsoft.com/office/drawing/2014/main" id="{BA55C09F-2AC0-4C35-5F28-5277A3643A05}"/>
              </a:ext>
            </a:extLst>
          </p:cNvPr>
          <p:cNvSpPr txBox="1"/>
          <p:nvPr/>
        </p:nvSpPr>
        <p:spPr>
          <a:xfrm>
            <a:off x="7339008" y="682884"/>
            <a:ext cx="3461719" cy="2576796"/>
          </a:xfrm>
          <a:prstGeom prst="rect">
            <a:avLst/>
          </a:prstGeom>
          <a:noFill/>
        </p:spPr>
        <p:txBody>
          <a:bodyPr wrap="square">
            <a:spAutoFit/>
          </a:bodyPr>
          <a:lstStyle/>
          <a:p>
            <a:pPr lvl="0">
              <a:lnSpc>
                <a:spcPct val="115000"/>
              </a:lnSpc>
              <a:spcAft>
                <a:spcPts val="800"/>
              </a:spcAft>
              <a:tabLst>
                <a:tab pos="457200" algn="l"/>
              </a:tabLst>
            </a:pP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客製化</a:t>
            </a:r>
            <a:r>
              <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CRM</a:t>
            </a:r>
            <a:r>
              <a:rPr lang="zh-TW" altLang="en-US"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a:t>
            </a:r>
            <a:endParaRPr lang="en-US" altLang="zh-TW" sz="1600" b="1" dirty="0">
              <a:solidFill>
                <a:schemeClr val="accent1">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lvl="1">
              <a:lnSpc>
                <a:spcPct val="115000"/>
              </a:lnSpc>
              <a:spcAft>
                <a:spcPts val="800"/>
              </a:spcAft>
              <a:tabLst>
                <a:tab pos="457200" algn="l"/>
              </a:tabLst>
            </a:pPr>
            <a:r>
              <a:rPr lang="zh-TW" altLang="en-US"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有效管理病患支持計畫互動： 若貴公司有執行病患支持與扶助計畫，</a:t>
            </a:r>
            <a:r>
              <a:rPr lang="en-US"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CRM</a:t>
            </a:r>
            <a:r>
              <a:rPr lang="zh-TW" altLang="en-US"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系統可以合法合規地管理參與病患的非敏感性互動記錄，協助團隊提供更個人化和及時的支援。</a:t>
            </a:r>
          </a:p>
          <a:p>
            <a:pPr lvl="1">
              <a:lnSpc>
                <a:spcPct val="115000"/>
              </a:lnSpc>
              <a:spcAft>
                <a:spcPts val="800"/>
              </a:spcAft>
              <a:tabLst>
                <a:tab pos="457200" algn="l"/>
              </a:tabLst>
            </a:pPr>
            <a:r>
              <a:rPr lang="zh-TW" altLang="en-US"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支援法規遵循與報告： 客製化系統可以設計符合產業規範的數據追蹤與報告功能，協助貴公司滿足相關的合規性要求。</a:t>
            </a:r>
          </a:p>
          <a:p>
            <a:pPr marL="742950" lvl="1" indent="-285750">
              <a:lnSpc>
                <a:spcPct val="115000"/>
              </a:lnSpc>
              <a:spcAft>
                <a:spcPts val="800"/>
              </a:spcAft>
              <a:buSzPts val="1000"/>
              <a:buFont typeface="Wingdings" panose="05000000000000000000" pitchFamily="2" charset="2"/>
              <a:buChar char="l"/>
              <a:tabLst>
                <a:tab pos="914400" algn="l"/>
              </a:tabLst>
            </a:pPr>
            <a:endParaRPr lang="zh-TW" altLang="zh-TW" sz="1200" dirty="0">
              <a:solidFill>
                <a:schemeClr val="tx1">
                  <a:lumMod val="65000"/>
                  <a:lumOff val="3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348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3505</TotalTime>
  <Words>1312</Words>
  <Application>Microsoft Office PowerPoint</Application>
  <PresentationFormat>寬螢幕</PresentationFormat>
  <Paragraphs>240</Paragraphs>
  <Slides>15</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vt:i4>
      </vt:variant>
    </vt:vector>
  </HeadingPairs>
  <TitlesOfParts>
    <vt:vector size="22" baseType="lpstr">
      <vt:lpstr>Microsoft JhengHei Light</vt:lpstr>
      <vt:lpstr>微軟正黑體</vt:lpstr>
      <vt:lpstr>Aptos</vt:lpstr>
      <vt:lpstr>Aptos Display</vt:lpstr>
      <vt:lpstr>Arial</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家晟 張</dc:creator>
  <cp:lastModifiedBy>julie Lin</cp:lastModifiedBy>
  <cp:revision>149</cp:revision>
  <dcterms:created xsi:type="dcterms:W3CDTF">2025-05-30T04:14:47Z</dcterms:created>
  <dcterms:modified xsi:type="dcterms:W3CDTF">2025-06-06T03:12:32Z</dcterms:modified>
</cp:coreProperties>
</file>